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3" r:id="rId1"/>
  </p:sldMasterIdLst>
  <p:notesMasterIdLst>
    <p:notesMasterId r:id="rId8"/>
  </p:notesMasterIdLst>
  <p:handoutMasterIdLst>
    <p:handoutMasterId r:id="rId9"/>
  </p:handoutMasterIdLst>
  <p:sldIdLst>
    <p:sldId id="331" r:id="rId2"/>
    <p:sldId id="283" r:id="rId3"/>
    <p:sldId id="272" r:id="rId4"/>
    <p:sldId id="299" r:id="rId5"/>
    <p:sldId id="271" r:id="rId6"/>
    <p:sldId id="275" r:id="rId7"/>
  </p:sldIdLst>
  <p:sldSz cx="9144000" cy="6858000" type="screen4x3"/>
  <p:notesSz cx="6810375" cy="9942513"/>
  <p:defaultTextStyle>
    <a:defPPr>
      <a:defRPr lang="en-US"/>
    </a:defPPr>
    <a:lvl1pPr algn="l" rtl="0" eaLnBrk="0" fontAlgn="base" hangingPunct="0">
      <a:spcBef>
        <a:spcPct val="0"/>
      </a:spcBef>
      <a:spcAft>
        <a:spcPct val="0"/>
      </a:spcAft>
      <a:defRPr sz="2400" kern="1200">
        <a:solidFill>
          <a:schemeClr val="tx1"/>
        </a:solidFill>
        <a:latin typeface="Times"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hammett" initials="kh" lastIdx="8" clrIdx="0"/>
  <p:cmAuthor id="1" name="liz.martlew" initials="lm"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5050"/>
    <a:srgbClr val="00FF99"/>
    <a:srgbClr val="66FF99"/>
    <a:srgbClr val="FF9933"/>
    <a:srgbClr val="FFCCFF"/>
    <a:srgbClr val="D9003A"/>
    <a:srgbClr val="1E9D8B"/>
    <a:srgbClr val="F3CF45"/>
    <a:srgbClr val="7731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4" autoAdjust="0"/>
    <p:restoredTop sz="79833" autoAdjust="0"/>
  </p:normalViewPr>
  <p:slideViewPr>
    <p:cSldViewPr>
      <p:cViewPr>
        <p:scale>
          <a:sx n="64" d="100"/>
          <a:sy n="64" d="100"/>
        </p:scale>
        <p:origin x="1530"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5123" name="Rectangle 3"/>
          <p:cNvSpPr>
            <a:spLocks noGrp="1" noChangeArrowheads="1"/>
          </p:cNvSpPr>
          <p:nvPr>
            <p:ph type="dt" sz="quarter" idx="1"/>
          </p:nvPr>
        </p:nvSpPr>
        <p:spPr bwMode="auto">
          <a:xfrm>
            <a:off x="3859212"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5124" name="Rectangle 4"/>
          <p:cNvSpPr>
            <a:spLocks noGrp="1" noChangeArrowheads="1"/>
          </p:cNvSpPr>
          <p:nvPr>
            <p:ph type="ftr" sz="quarter" idx="2"/>
          </p:nvPr>
        </p:nvSpPr>
        <p:spPr bwMode="auto">
          <a:xfrm>
            <a:off x="0"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5125" name="Rectangle 5"/>
          <p:cNvSpPr>
            <a:spLocks noGrp="1" noChangeArrowheads="1"/>
          </p:cNvSpPr>
          <p:nvPr>
            <p:ph type="sldNum" sz="quarter" idx="3"/>
          </p:nvPr>
        </p:nvSpPr>
        <p:spPr bwMode="auto">
          <a:xfrm>
            <a:off x="3859212"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A76C424-72E7-44F4-AEE2-E8C0645FEBC6}" type="slidenum">
              <a:rPr lang="en-US"/>
              <a:pPr>
                <a:defRPr/>
              </a:pPr>
              <a:t>‹#›</a:t>
            </a:fld>
            <a:endParaRPr lang="en-US" dirty="0"/>
          </a:p>
        </p:txBody>
      </p:sp>
    </p:spTree>
    <p:extLst>
      <p:ext uri="{BB962C8B-B14F-4D97-AF65-F5344CB8AC3E}">
        <p14:creationId xmlns:p14="http://schemas.microsoft.com/office/powerpoint/2010/main" val="3081488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16387" name="Rectangle 3"/>
          <p:cNvSpPr>
            <a:spLocks noGrp="1" noChangeArrowheads="1"/>
          </p:cNvSpPr>
          <p:nvPr>
            <p:ph type="dt" idx="1"/>
          </p:nvPr>
        </p:nvSpPr>
        <p:spPr bwMode="auto">
          <a:xfrm>
            <a:off x="3859212"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920750" y="746125"/>
            <a:ext cx="4968875" cy="3727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908050" y="4722694"/>
            <a:ext cx="4994275" cy="4474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390" name="Rectangle 6"/>
          <p:cNvSpPr>
            <a:spLocks noGrp="1" noChangeArrowheads="1"/>
          </p:cNvSpPr>
          <p:nvPr>
            <p:ph type="ftr" sz="quarter" idx="4"/>
          </p:nvPr>
        </p:nvSpPr>
        <p:spPr bwMode="auto">
          <a:xfrm>
            <a:off x="0"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16391" name="Rectangle 7"/>
          <p:cNvSpPr>
            <a:spLocks noGrp="1" noChangeArrowheads="1"/>
          </p:cNvSpPr>
          <p:nvPr>
            <p:ph type="sldNum" sz="quarter" idx="5"/>
          </p:nvPr>
        </p:nvSpPr>
        <p:spPr bwMode="auto">
          <a:xfrm>
            <a:off x="3859212"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6DD214E-EFA1-4449-A914-56417C3A9286}" type="slidenum">
              <a:rPr lang="en-US"/>
              <a:pPr>
                <a:defRPr/>
              </a:pPr>
              <a:t>‹#›</a:t>
            </a:fld>
            <a:endParaRPr lang="en-US" dirty="0"/>
          </a:p>
        </p:txBody>
      </p:sp>
    </p:spTree>
    <p:extLst>
      <p:ext uri="{BB962C8B-B14F-4D97-AF65-F5344CB8AC3E}">
        <p14:creationId xmlns:p14="http://schemas.microsoft.com/office/powerpoint/2010/main" val="482337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cse-toolbox.uk/"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mailto:fgm@fco.gov.uk" TargetMode="External"/><Relationship Id="rId4" Type="http://schemas.openxmlformats.org/officeDocument/2006/relationships/hyperlink" Target="mailto:prevent@essex.pnn.police.uk"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a:latin typeface="+mn-lt"/>
              </a:rPr>
              <a:t>Slide Number</a:t>
            </a:r>
            <a:r>
              <a:rPr lang="en-GB" sz="1100" b="1" baseline="0" dirty="0">
                <a:latin typeface="+mn-lt"/>
              </a:rPr>
              <a:t>: 1 </a:t>
            </a:r>
          </a:p>
          <a:p>
            <a:endParaRPr lang="en-GB" sz="1100" b="1" baseline="0" dirty="0">
              <a:latin typeface="+mn-lt"/>
            </a:endParaRPr>
          </a:p>
          <a:p>
            <a:r>
              <a:rPr lang="en-GB" sz="1100" b="1" baseline="0" dirty="0">
                <a:latin typeface="+mn-lt"/>
              </a:rPr>
              <a:t>Learning Outcomes: </a:t>
            </a:r>
            <a:r>
              <a:rPr lang="en-GB" sz="1100" b="0" baseline="0" dirty="0">
                <a:latin typeface="+mn-lt"/>
              </a:rPr>
              <a:t>The Learner will be confident in using the on line Portal and in completing a Request for Support </a:t>
            </a:r>
            <a:endParaRPr lang="en-GB" sz="1100" b="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solidFill>
                  <a:prstClr val="black"/>
                </a:solidFill>
              </a:rPr>
              <a:pPr>
                <a:defRPr/>
              </a:pPr>
              <a:t>1</a:t>
            </a:fld>
            <a:endParaRPr lang="en-US" dirty="0">
              <a:solidFill>
                <a:prstClr val="black"/>
              </a:solidFill>
            </a:endParaRPr>
          </a:p>
        </p:txBody>
      </p:sp>
    </p:spTree>
    <p:extLst>
      <p:ext uri="{BB962C8B-B14F-4D97-AF65-F5344CB8AC3E}">
        <p14:creationId xmlns:p14="http://schemas.microsoft.com/office/powerpoint/2010/main" val="2048714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1000"/>
              </a:spcAft>
            </a:pPr>
            <a:r>
              <a:rPr lang="en-GB" sz="1100" b="1" dirty="0">
                <a:latin typeface="+mn-lt"/>
              </a:rPr>
              <a:t>Slide Number: 2  </a:t>
            </a:r>
          </a:p>
          <a:p>
            <a:pPr>
              <a:lnSpc>
                <a:spcPct val="100000"/>
              </a:lnSpc>
              <a:spcAft>
                <a:spcPts val="1000"/>
              </a:spcAft>
            </a:pPr>
            <a:r>
              <a:rPr lang="en-GB" sz="1100" b="1" dirty="0">
                <a:latin typeface="+mn-lt"/>
                <a:cs typeface="Arial" panose="020B0604020202020204" pitchFamily="34" charset="0"/>
              </a:rPr>
              <a:t>Title: The Children &amp; Families Request for Support (RFS) – in detail</a:t>
            </a:r>
            <a:endParaRPr lang="en-GB" sz="1100" b="1" dirty="0">
              <a:latin typeface="+mn-lt"/>
            </a:endParaRPr>
          </a:p>
          <a:p>
            <a:pPr>
              <a:lnSpc>
                <a:spcPct val="100000"/>
              </a:lnSpc>
              <a:spcAft>
                <a:spcPts val="1000"/>
              </a:spcAft>
            </a:pPr>
            <a:endParaRPr lang="en-GB" sz="1100" b="1" dirty="0">
              <a:effectLst/>
              <a:latin typeface="+mn-lt"/>
              <a:ea typeface="Calibri"/>
            </a:endParaRPr>
          </a:p>
          <a:p>
            <a:pPr>
              <a:lnSpc>
                <a:spcPct val="100000"/>
              </a:lnSpc>
            </a:pPr>
            <a:r>
              <a:rPr lang="en-GB" sz="1100" b="1" kern="1200" dirty="0">
                <a:solidFill>
                  <a:schemeClr val="tx1"/>
                </a:solidFill>
                <a:effectLst/>
                <a:latin typeface="+mn-lt"/>
                <a:ea typeface="MS PGothic" pitchFamily="34" charset="-128"/>
                <a:cs typeface="+mn-cs"/>
              </a:rPr>
              <a:t>Key Message(s)</a:t>
            </a:r>
          </a:p>
          <a:p>
            <a:pPr>
              <a:lnSpc>
                <a:spcPct val="100000"/>
              </a:lnSpc>
            </a:pPr>
            <a:endParaRPr lang="en-GB" sz="1100" kern="1200" dirty="0">
              <a:solidFill>
                <a:schemeClr val="tx1"/>
              </a:solidFill>
              <a:effectLst/>
              <a:latin typeface="+mn-lt"/>
              <a:ea typeface="MS PGothic" pitchFamily="34" charset="-128"/>
              <a:cs typeface="+mn-cs"/>
            </a:endParaRPr>
          </a:p>
          <a:p>
            <a:pPr marL="171450" lvl="0" indent="-171450">
              <a:lnSpc>
                <a:spcPct val="100000"/>
              </a:lnSpc>
              <a:buFont typeface="Arial" panose="020B0604020202020204" pitchFamily="34" charset="0"/>
              <a:buChar char="•"/>
            </a:pPr>
            <a:r>
              <a:rPr lang="en-GB" sz="1100" kern="1200" dirty="0">
                <a:solidFill>
                  <a:schemeClr val="tx1"/>
                </a:solidFill>
                <a:effectLst/>
                <a:latin typeface="+mn-lt"/>
                <a:ea typeface="MS PGothic" pitchFamily="34" charset="-128"/>
                <a:cs typeface="+mn-cs"/>
              </a:rPr>
              <a:t>It is important to record all information available   Also the requestor should check key personal information e.g. make sure they record the correct phone number (quite common for numbers to be transposed). </a:t>
            </a:r>
          </a:p>
          <a:p>
            <a:pPr marL="171450" lvl="0" indent="-171450">
              <a:lnSpc>
                <a:spcPct val="100000"/>
              </a:lnSpc>
              <a:buFont typeface="Arial" panose="020B0604020202020204" pitchFamily="34" charset="0"/>
              <a:buChar char="•"/>
            </a:pPr>
            <a:r>
              <a:rPr lang="en-GB" sz="1100" kern="1200" dirty="0">
                <a:solidFill>
                  <a:schemeClr val="tx1"/>
                </a:solidFill>
                <a:effectLst/>
                <a:latin typeface="+mn-lt"/>
                <a:ea typeface="MS PGothic" pitchFamily="34" charset="-128"/>
                <a:cs typeface="+mn-cs"/>
              </a:rPr>
              <a:t>The more information about the agencies involved the more robust an assessment can be made. </a:t>
            </a:r>
          </a:p>
          <a:p>
            <a:pPr marL="171450" lvl="0" indent="-171450">
              <a:lnSpc>
                <a:spcPct val="100000"/>
              </a:lnSpc>
              <a:buFont typeface="Arial" panose="020B0604020202020204" pitchFamily="34" charset="0"/>
              <a:buChar char="•"/>
            </a:pPr>
            <a:r>
              <a:rPr lang="en-GB" sz="1100" kern="1200" dirty="0">
                <a:solidFill>
                  <a:schemeClr val="tx1"/>
                </a:solidFill>
                <a:effectLst/>
                <a:latin typeface="+mn-lt"/>
                <a:ea typeface="MS PGothic" pitchFamily="34" charset="-128"/>
                <a:cs typeface="+mn-cs"/>
              </a:rPr>
              <a:t>The requestor should:</a:t>
            </a:r>
          </a:p>
          <a:p>
            <a:pPr marL="628650" lvl="1" indent="-171450">
              <a:lnSpc>
                <a:spcPct val="100000"/>
              </a:lnSpc>
              <a:buFont typeface="Arial" panose="020B0604020202020204" pitchFamily="34" charset="0"/>
              <a:buChar char="•"/>
            </a:pPr>
            <a:r>
              <a:rPr lang="en-GB" sz="1100" kern="1200" dirty="0">
                <a:solidFill>
                  <a:schemeClr val="tx1"/>
                </a:solidFill>
                <a:effectLst/>
                <a:latin typeface="+mn-lt"/>
                <a:ea typeface="MS PGothic" pitchFamily="34" charset="-128"/>
                <a:cs typeface="+mn-cs"/>
              </a:rPr>
              <a:t>Be concise, bullet points are easier to read. </a:t>
            </a:r>
          </a:p>
          <a:p>
            <a:pPr marL="628650" lvl="1" indent="-171450">
              <a:lnSpc>
                <a:spcPct val="100000"/>
              </a:lnSpc>
              <a:buFont typeface="Arial" panose="020B0604020202020204" pitchFamily="34" charset="0"/>
              <a:buChar char="•"/>
            </a:pPr>
            <a:r>
              <a:rPr lang="en-GB" sz="1100" kern="1200" dirty="0">
                <a:solidFill>
                  <a:schemeClr val="tx1"/>
                </a:solidFill>
                <a:effectLst/>
                <a:latin typeface="+mn-lt"/>
                <a:ea typeface="MS PGothic" pitchFamily="34" charset="-128"/>
                <a:cs typeface="+mn-cs"/>
              </a:rPr>
              <a:t>Information should be relevant and should back up their assessment.  </a:t>
            </a:r>
          </a:p>
          <a:p>
            <a:pPr marL="628650" lvl="1" indent="-171450">
              <a:lnSpc>
                <a:spcPct val="100000"/>
              </a:lnSpc>
              <a:buFont typeface="Arial" panose="020B0604020202020204" pitchFamily="34" charset="0"/>
              <a:buChar char="•"/>
            </a:pPr>
            <a:r>
              <a:rPr lang="en-GB" sz="1100" kern="1200" dirty="0">
                <a:solidFill>
                  <a:schemeClr val="tx1"/>
                </a:solidFill>
                <a:effectLst/>
                <a:latin typeface="+mn-lt"/>
                <a:ea typeface="MS PGothic" pitchFamily="34" charset="-128"/>
                <a:cs typeface="+mn-cs"/>
              </a:rPr>
              <a:t>Do not use generic terms e.g. behavioural issues, without qualifying what that means.  </a:t>
            </a:r>
          </a:p>
          <a:p>
            <a:pPr marL="628650" lvl="1" indent="-171450">
              <a:lnSpc>
                <a:spcPct val="100000"/>
              </a:lnSpc>
              <a:buFont typeface="Arial" panose="020B0604020202020204" pitchFamily="34" charset="0"/>
              <a:buChar char="•"/>
            </a:pPr>
            <a:r>
              <a:rPr lang="en-GB" sz="1100" kern="1200" dirty="0">
                <a:solidFill>
                  <a:schemeClr val="tx1"/>
                </a:solidFill>
                <a:effectLst/>
                <a:latin typeface="+mn-lt"/>
                <a:ea typeface="MS PGothic" pitchFamily="34" charset="-128"/>
                <a:cs typeface="+mn-cs"/>
              </a:rPr>
              <a:t>Understand the Hub does not know this child/young person/family and therefore can only make a decision on the info provided.   </a:t>
            </a:r>
          </a:p>
          <a:p>
            <a:pPr marL="628650" lvl="1" indent="-171450">
              <a:lnSpc>
                <a:spcPct val="100000"/>
              </a:lnSpc>
              <a:buFont typeface="Arial" panose="020B0604020202020204" pitchFamily="34" charset="0"/>
              <a:buChar char="•"/>
            </a:pPr>
            <a:r>
              <a:rPr lang="en-GB" sz="1100" kern="1200" dirty="0">
                <a:solidFill>
                  <a:schemeClr val="tx1"/>
                </a:solidFill>
                <a:effectLst/>
                <a:latin typeface="+mn-lt"/>
                <a:ea typeface="MS PGothic" pitchFamily="34" charset="-128"/>
                <a:cs typeface="+mn-cs"/>
              </a:rPr>
              <a:t>Approach identifying need and what help is required from a strengths based approach; what positives are there that can be built upon. </a:t>
            </a:r>
          </a:p>
          <a:p>
            <a:pPr lvl="0">
              <a:lnSpc>
                <a:spcPct val="100000"/>
              </a:lnSpc>
            </a:pPr>
            <a:endParaRPr lang="en-GB" sz="1100" kern="1200" dirty="0">
              <a:solidFill>
                <a:schemeClr val="tx1"/>
              </a:solidFill>
              <a:effectLst/>
              <a:latin typeface="+mn-lt"/>
              <a:ea typeface="MS PGothic" pitchFamily="34" charset="-128"/>
              <a:cs typeface="+mn-cs"/>
            </a:endParaRPr>
          </a:p>
          <a:p>
            <a:pPr lvl="0">
              <a:lnSpc>
                <a:spcPct val="100000"/>
              </a:lnSpc>
            </a:pPr>
            <a:r>
              <a:rPr lang="en-GB" sz="1100" b="1" kern="1200" dirty="0">
                <a:solidFill>
                  <a:schemeClr val="tx1"/>
                </a:solidFill>
                <a:effectLst/>
                <a:latin typeface="+mn-lt"/>
                <a:ea typeface="MS PGothic" pitchFamily="34" charset="-128"/>
                <a:cs typeface="+mn-cs"/>
              </a:rPr>
              <a:t>Facilitator Notes</a:t>
            </a:r>
          </a:p>
          <a:p>
            <a:pPr lvl="0">
              <a:lnSpc>
                <a:spcPct val="100000"/>
              </a:lnSpc>
            </a:pPr>
            <a:endParaRPr lang="en-GB" sz="1100" kern="1200" dirty="0">
              <a:solidFill>
                <a:schemeClr val="tx1"/>
              </a:solidFill>
              <a:effectLst/>
              <a:latin typeface="+mn-lt"/>
              <a:ea typeface="MS PGothic" pitchFamily="34" charset="-128"/>
              <a:cs typeface="+mn-cs"/>
            </a:endParaRPr>
          </a:p>
          <a:p>
            <a:pPr marL="171450" indent="-171450">
              <a:lnSpc>
                <a:spcPct val="100000"/>
              </a:lnSpc>
              <a:spcAft>
                <a:spcPts val="1000"/>
              </a:spcAft>
              <a:buFont typeface="Arial" panose="020B0604020202020204" pitchFamily="34" charset="0"/>
              <a:buChar char="•"/>
            </a:pPr>
            <a:r>
              <a:rPr lang="en-GB" sz="1100" b="0" dirty="0">
                <a:effectLst/>
                <a:latin typeface="+mn-lt"/>
                <a:ea typeface="Calibri"/>
              </a:rPr>
              <a:t>This session is focussed on the content of the Children &amp; Families Request for Support (RFS).</a:t>
            </a:r>
          </a:p>
          <a:p>
            <a:pPr marL="171450" indent="-171450">
              <a:lnSpc>
                <a:spcPct val="100000"/>
              </a:lnSpc>
              <a:spcAft>
                <a:spcPts val="1000"/>
              </a:spcAft>
              <a:buFont typeface="Arial" panose="020B0604020202020204" pitchFamily="34" charset="0"/>
              <a:buChar char="•"/>
            </a:pPr>
            <a:r>
              <a:rPr lang="en-GB" sz="1100" b="0" dirty="0">
                <a:effectLst/>
                <a:latin typeface="+mn-lt"/>
                <a:ea typeface="Calibri"/>
              </a:rPr>
              <a:t>Ideally the a</a:t>
            </a:r>
            <a:r>
              <a:rPr lang="en-GB" sz="1100" b="0" baseline="0" dirty="0">
                <a:effectLst/>
                <a:latin typeface="+mn-lt"/>
                <a:ea typeface="Calibri"/>
              </a:rPr>
              <a:t> Facilitator will have access t</a:t>
            </a:r>
            <a:r>
              <a:rPr lang="en-GB" sz="1100" b="0" dirty="0">
                <a:effectLst/>
                <a:latin typeface="+mn-lt"/>
                <a:ea typeface="Calibri"/>
              </a:rPr>
              <a:t>o the on-line portal</a:t>
            </a:r>
            <a:r>
              <a:rPr lang="en-GB" sz="1100" b="0" baseline="0" dirty="0">
                <a:effectLst/>
                <a:latin typeface="+mn-lt"/>
                <a:ea typeface="Calibri"/>
              </a:rPr>
              <a:t> and use it alongside the ‘ </a:t>
            </a:r>
            <a:r>
              <a:rPr lang="en-GB" sz="1100" b="0" i="1" baseline="0" dirty="0">
                <a:effectLst/>
                <a:latin typeface="+mn-lt"/>
                <a:ea typeface="Calibri"/>
              </a:rPr>
              <a:t>How to complete a ‘good’ Request for Suppor</a:t>
            </a:r>
            <a:r>
              <a:rPr lang="en-GB" sz="1100" b="0" baseline="0" dirty="0">
                <a:effectLst/>
                <a:latin typeface="+mn-lt"/>
                <a:ea typeface="Calibri"/>
              </a:rPr>
              <a:t>t’ handout.</a:t>
            </a:r>
          </a:p>
          <a:p>
            <a:pPr marL="171450" indent="-171450">
              <a:lnSpc>
                <a:spcPct val="100000"/>
              </a:lnSpc>
              <a:spcAft>
                <a:spcPts val="1000"/>
              </a:spcAft>
              <a:buFont typeface="Arial" panose="020B0604020202020204" pitchFamily="34" charset="0"/>
              <a:buChar char="•"/>
            </a:pPr>
            <a:r>
              <a:rPr lang="en-GB" sz="1100" b="0" baseline="0" dirty="0">
                <a:effectLst/>
                <a:latin typeface="+mn-lt"/>
                <a:ea typeface="Calibri"/>
              </a:rPr>
              <a:t>Go through each stage of the RFS using the prompts on the handout and where possible showing the actual on-line screen.  </a:t>
            </a:r>
            <a:endParaRPr lang="en-GB" sz="1100" b="0" dirty="0">
              <a:effectLst/>
              <a:latin typeface="+mn-lt"/>
              <a:ea typeface="Calibri"/>
            </a:endParaRPr>
          </a:p>
          <a:p>
            <a:pPr marL="171450" indent="-171450">
              <a:lnSpc>
                <a:spcPct val="100000"/>
              </a:lnSpc>
              <a:spcAft>
                <a:spcPts val="1000"/>
              </a:spcAft>
              <a:buFont typeface="Arial" panose="020B0604020202020204" pitchFamily="34" charset="0"/>
              <a:buChar char="•"/>
            </a:pPr>
            <a:r>
              <a:rPr lang="en-GB" sz="1100" b="0" dirty="0">
                <a:effectLst/>
                <a:latin typeface="+mn-lt"/>
                <a:ea typeface="Calibri"/>
              </a:rPr>
              <a:t>The issue of consent</a:t>
            </a:r>
            <a:r>
              <a:rPr lang="en-GB" sz="1100" b="0" baseline="0" dirty="0">
                <a:effectLst/>
                <a:latin typeface="+mn-lt"/>
                <a:ea typeface="Calibri"/>
              </a:rPr>
              <a:t> is key as if no consent has been gained then the Portal will not allow the RFS to continue unless it meets one of the criteria in the drop down box.  There is a Consent module which you may wish to consider delivering alongside this module. </a:t>
            </a:r>
            <a:endParaRPr lang="en-GB" sz="1100" b="0" dirty="0">
              <a:effectLst/>
              <a:latin typeface="+mn-lt"/>
              <a:ea typeface="Calibri"/>
            </a:endParaRPr>
          </a:p>
          <a:p>
            <a:pPr>
              <a:lnSpc>
                <a:spcPct val="100000"/>
              </a:lnSpc>
              <a:spcAft>
                <a:spcPts val="1000"/>
              </a:spcAft>
            </a:pPr>
            <a:endParaRPr lang="en-GB" sz="1100" b="1" dirty="0">
              <a:effectLst/>
              <a:highlight>
                <a:srgbClr val="FFFF00"/>
              </a:highlight>
              <a:latin typeface="+mn-lt"/>
              <a:ea typeface="Calibri"/>
            </a:endParaRPr>
          </a:p>
          <a:p>
            <a:pPr>
              <a:lnSpc>
                <a:spcPct val="100000"/>
              </a:lnSpc>
            </a:pPr>
            <a:r>
              <a:rPr lang="en-GB" sz="1100" b="1" kern="1200" dirty="0">
                <a:solidFill>
                  <a:schemeClr val="tx1"/>
                </a:solidFill>
                <a:effectLst/>
                <a:latin typeface="+mn-lt"/>
                <a:ea typeface="MS PGothic" pitchFamily="34" charset="-128"/>
                <a:cs typeface="+mn-cs"/>
              </a:rPr>
              <a:t>Resources Required  -</a:t>
            </a:r>
            <a:r>
              <a:rPr lang="en-GB" sz="1100" b="0" dirty="0">
                <a:effectLst/>
                <a:latin typeface="+mn-lt"/>
                <a:ea typeface="Calibri"/>
              </a:rPr>
              <a:t>Ideally the a</a:t>
            </a:r>
            <a:r>
              <a:rPr lang="en-GB" sz="1100" b="0" baseline="0" dirty="0">
                <a:effectLst/>
                <a:latin typeface="+mn-lt"/>
                <a:ea typeface="Calibri"/>
              </a:rPr>
              <a:t> Facilitator will have access t</a:t>
            </a:r>
            <a:r>
              <a:rPr lang="en-GB" sz="1100" b="0" dirty="0">
                <a:effectLst/>
                <a:latin typeface="+mn-lt"/>
                <a:ea typeface="Calibri"/>
              </a:rPr>
              <a:t>o the on-line portal and use that in conjunction with</a:t>
            </a:r>
            <a:r>
              <a:rPr lang="en-GB" sz="1100" b="0" baseline="0" dirty="0">
                <a:effectLst/>
                <a:latin typeface="+mn-lt"/>
                <a:ea typeface="Calibri"/>
              </a:rPr>
              <a:t> ‘ How to complete a ‘good’ Request for Support’  handout </a:t>
            </a:r>
            <a:r>
              <a:rPr lang="en-GB" sz="1100" b="0" dirty="0">
                <a:effectLst/>
                <a:latin typeface="+mn-lt"/>
                <a:ea typeface="Calibri"/>
              </a:rPr>
              <a:t> </a:t>
            </a:r>
          </a:p>
          <a:p>
            <a:pPr>
              <a:lnSpc>
                <a:spcPct val="100000"/>
              </a:lnSpc>
            </a:pPr>
            <a:endParaRPr lang="en-GB" sz="1100" kern="1200" dirty="0">
              <a:solidFill>
                <a:schemeClr val="tx1"/>
              </a:solidFill>
              <a:effectLst/>
              <a:latin typeface="+mn-lt"/>
              <a:ea typeface="MS PGothic" pitchFamily="34" charset="-128"/>
              <a:cs typeface="+mn-cs"/>
            </a:endParaRPr>
          </a:p>
          <a:p>
            <a:pPr>
              <a:lnSpc>
                <a:spcPct val="100000"/>
              </a:lnSpc>
            </a:pPr>
            <a:endParaRPr lang="en-GB" sz="1100" kern="1200" dirty="0">
              <a:solidFill>
                <a:schemeClr val="tx1"/>
              </a:solidFill>
              <a:effectLst/>
              <a:latin typeface="+mn-lt"/>
              <a:ea typeface="MS PGothic" pitchFamily="34" charset="-128"/>
              <a:cs typeface="+mn-cs"/>
            </a:endParaRPr>
          </a:p>
          <a:p>
            <a:pPr lvl="0">
              <a:lnSpc>
                <a:spcPct val="100000"/>
              </a:lnSpc>
            </a:pPr>
            <a:endParaRPr lang="en-GB" sz="1100" kern="1200" dirty="0">
              <a:solidFill>
                <a:schemeClr val="tx1"/>
              </a:solidFill>
              <a:effectLst/>
              <a:latin typeface="+mn-lt"/>
              <a:ea typeface="MS PGothic" pitchFamily="34" charset="-128"/>
              <a:cs typeface="+mn-cs"/>
            </a:endParaRPr>
          </a:p>
          <a:p>
            <a:pPr lvl="0">
              <a:lnSpc>
                <a:spcPct val="100000"/>
              </a:lnSpc>
            </a:pPr>
            <a:endParaRPr lang="en-GB" sz="1100" kern="1200" dirty="0">
              <a:solidFill>
                <a:schemeClr val="tx1"/>
              </a:solidFill>
              <a:effectLst/>
              <a:latin typeface="+mn-lt"/>
              <a:ea typeface="MS PGothic" pitchFamily="34" charset="-128"/>
              <a:cs typeface="+mn-cs"/>
            </a:endParaRPr>
          </a:p>
          <a:p>
            <a:pPr>
              <a:lnSpc>
                <a:spcPct val="100000"/>
              </a:lnSpc>
            </a:pPr>
            <a:endParaRPr lang="en-GB" sz="1100" dirty="0">
              <a:latin typeface="+mn-lt"/>
            </a:endParaRPr>
          </a:p>
        </p:txBody>
      </p:sp>
      <p:sp>
        <p:nvSpPr>
          <p:cNvPr id="4" name="Slide Number Placeholder 3"/>
          <p:cNvSpPr>
            <a:spLocks noGrp="1"/>
          </p:cNvSpPr>
          <p:nvPr>
            <p:ph type="sldNum" sz="quarter" idx="10"/>
          </p:nvPr>
        </p:nvSpPr>
        <p:spPr/>
        <p:txBody>
          <a:bodyPr/>
          <a:lstStyle/>
          <a:p>
            <a:fld id="{8F99C903-8BDC-4F49-A139-128200DE9026}" type="slidenum">
              <a:rPr lang="en-GB" smtClean="0"/>
              <a:t>2</a:t>
            </a:fld>
            <a:endParaRPr lang="en-GB" dirty="0"/>
          </a:p>
        </p:txBody>
      </p:sp>
    </p:spTree>
    <p:extLst>
      <p:ext uri="{BB962C8B-B14F-4D97-AF65-F5344CB8AC3E}">
        <p14:creationId xmlns:p14="http://schemas.microsoft.com/office/powerpoint/2010/main" val="2154237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ts val="0"/>
              </a:spcAft>
              <a:buClrTx/>
              <a:buSzTx/>
              <a:buFontTx/>
              <a:buNone/>
              <a:tabLst/>
              <a:defRPr/>
            </a:pPr>
            <a:r>
              <a:rPr lang="en-GB" sz="1100" b="1" dirty="0">
                <a:effectLst/>
                <a:latin typeface="+mn-lt"/>
                <a:ea typeface="Calibri"/>
              </a:rPr>
              <a:t>Slide Number:</a:t>
            </a:r>
            <a:r>
              <a:rPr lang="en-GB" sz="1100" b="1" baseline="0" dirty="0">
                <a:effectLst/>
                <a:latin typeface="+mn-lt"/>
                <a:ea typeface="Calibri"/>
              </a:rPr>
              <a:t> 3</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a:lnSpc>
                <a:spcPct val="100000"/>
              </a:lnSpc>
              <a:spcAft>
                <a:spcPts val="0"/>
              </a:spcAft>
            </a:pPr>
            <a:r>
              <a:rPr kumimoji="0" lang="en-GB" altLang="en-US" sz="1100" b="1" i="0" u="none" strike="noStrike" kern="1200" cap="none" spc="0" normalizeH="0" baseline="0" noProof="0" dirty="0">
                <a:ln>
                  <a:noFill/>
                </a:ln>
                <a:solidFill>
                  <a:prstClr val="black"/>
                </a:solidFill>
                <a:effectLst/>
                <a:uLnTx/>
                <a:uFillTx/>
                <a:latin typeface="+mn-lt"/>
                <a:ea typeface="+mj-ea"/>
                <a:cs typeface="Arial" panose="020B0604020202020204" pitchFamily="34" charset="0"/>
              </a:rPr>
              <a:t>Title: Best Practice – Submitting a RFS </a:t>
            </a:r>
            <a:endParaRPr lang="en-GB" sz="1100" b="1"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Requestors must use the guidance to help ensure they are asking for the right level of support. If unsure ask the Hub</a:t>
            </a:r>
            <a:r>
              <a:rPr lang="en-GB" sz="1100" baseline="0" dirty="0">
                <a:effectLst/>
                <a:latin typeface="+mn-lt"/>
                <a:ea typeface="Calibri"/>
              </a:rPr>
              <a:t> </a:t>
            </a:r>
            <a:r>
              <a:rPr lang="en-GB" sz="1100" dirty="0">
                <a:effectLst/>
                <a:latin typeface="+mn-lt"/>
                <a:ea typeface="Calibri"/>
              </a:rPr>
              <a:t>for advice. </a:t>
            </a:r>
          </a:p>
          <a:p>
            <a:pPr marL="342900" lvl="0" indent="-342900">
              <a:lnSpc>
                <a:spcPct val="100000"/>
              </a:lnSpc>
              <a:spcAft>
                <a:spcPts val="0"/>
              </a:spcAft>
              <a:buFont typeface="Symbol"/>
              <a:buChar char=""/>
            </a:pPr>
            <a:r>
              <a:rPr lang="en-GB" sz="1100" dirty="0">
                <a:effectLst/>
                <a:latin typeface="+mn-lt"/>
                <a:ea typeface="Calibri"/>
              </a:rPr>
              <a:t>Consent needs to be gained –  if not the requestor needs to explain why.</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endParaRPr lang="en-GB" sz="1100" dirty="0">
              <a:effectLst/>
              <a:latin typeface="+mn-lt"/>
              <a:ea typeface="Calibri"/>
            </a:endParaRPr>
          </a:p>
          <a:p>
            <a:pPr>
              <a:lnSpc>
                <a:spcPct val="100000"/>
              </a:lnSpc>
              <a:spcAft>
                <a:spcPts val="0"/>
              </a:spcAft>
            </a:pPr>
            <a:r>
              <a:rPr lang="en-GB" sz="1100" dirty="0">
                <a:effectLst/>
                <a:latin typeface="+mn-lt"/>
                <a:ea typeface="Calibri"/>
              </a:rPr>
              <a:t>Best</a:t>
            </a:r>
            <a:r>
              <a:rPr lang="en-GB" sz="1100" baseline="0" dirty="0">
                <a:effectLst/>
                <a:latin typeface="+mn-lt"/>
                <a:ea typeface="Calibri"/>
              </a:rPr>
              <a:t> practice examples: </a:t>
            </a:r>
          </a:p>
          <a:p>
            <a:pPr marL="342900" lvl="0" indent="-342900">
              <a:lnSpc>
                <a:spcPct val="100000"/>
              </a:lnSpc>
              <a:spcAft>
                <a:spcPts val="0"/>
              </a:spcAft>
              <a:buFont typeface="Symbol"/>
              <a:buChar char=""/>
            </a:pPr>
            <a:r>
              <a:rPr lang="en-GB" sz="1100" dirty="0">
                <a:effectLst/>
                <a:latin typeface="+mn-lt"/>
                <a:ea typeface="Calibri"/>
              </a:rPr>
              <a:t>Key contact information  is accurate (telephone numbers are up to date) and all the family members listed are aware that they will be contacted.  When assessing the concern there is an expectation that the family are aware and that they understand that they will be contacted to verify information and clarify what the concern is.</a:t>
            </a:r>
          </a:p>
          <a:p>
            <a:pPr marL="342900" lvl="0" indent="-342900">
              <a:lnSpc>
                <a:spcPct val="100000"/>
              </a:lnSpc>
              <a:spcAft>
                <a:spcPts val="0"/>
              </a:spcAft>
              <a:buFont typeface="Symbol"/>
              <a:buChar char=""/>
            </a:pPr>
            <a:r>
              <a:rPr lang="en-GB" sz="1100" dirty="0">
                <a:effectLst/>
                <a:latin typeface="+mn-lt"/>
                <a:ea typeface="Calibri"/>
              </a:rPr>
              <a:t>Evidence of prior support (Early Help Plan) having been tried/provided at level 2.</a:t>
            </a:r>
            <a:r>
              <a:rPr lang="en-GB" sz="1100" baseline="0" dirty="0">
                <a:effectLst/>
                <a:latin typeface="+mn-lt"/>
                <a:ea typeface="Calibri"/>
              </a:rPr>
              <a:t>  U</a:t>
            </a:r>
            <a:r>
              <a:rPr lang="en-GB" sz="1100" dirty="0">
                <a:effectLst/>
                <a:latin typeface="+mn-lt"/>
                <a:ea typeface="Calibri"/>
              </a:rPr>
              <a:t>nless the child/young person/family are likely to suffer significant harm, the request may be referred back if evidence of level 2 support is not provided .  </a:t>
            </a:r>
          </a:p>
          <a:p>
            <a:pPr marL="342900" lvl="0" indent="-342900">
              <a:lnSpc>
                <a:spcPct val="100000"/>
              </a:lnSpc>
              <a:spcAft>
                <a:spcPts val="0"/>
              </a:spcAft>
              <a:buFont typeface="Symbol"/>
              <a:buChar char=""/>
            </a:pPr>
            <a:r>
              <a:rPr lang="en-GB" sz="1100" dirty="0">
                <a:effectLst/>
                <a:latin typeface="+mn-lt"/>
                <a:ea typeface="Calibri"/>
              </a:rPr>
              <a:t>It is important to record the support already tried and the outcome e.g. additional more complex need has been identified (evidence of assessment) , family has disengaged but there are concerns (evidence – the family disengaging may raise the risk level) , the support provided was not successful (evidence of outcomes not achieved and risk is still there) etc. </a:t>
            </a:r>
            <a:endParaRPr lang="en-GB" sz="1100" kern="1200" dirty="0">
              <a:solidFill>
                <a:schemeClr val="tx1"/>
              </a:solidFill>
              <a:effectLst/>
              <a:latin typeface="Times" charset="0"/>
              <a:ea typeface="MS PGothic" pitchFamily="34" charset="-128"/>
              <a:cs typeface="+mn-cs"/>
            </a:endParaRPr>
          </a:p>
          <a:p>
            <a:pPr marL="342900" lvl="0" indent="-342900">
              <a:lnSpc>
                <a:spcPct val="100000"/>
              </a:lnSpc>
              <a:spcAft>
                <a:spcPts val="0"/>
              </a:spcAft>
              <a:buFont typeface="Symbol"/>
              <a:buChar char=""/>
            </a:pPr>
            <a:endParaRPr lang="en-GB" sz="1100" dirty="0">
              <a:effectLst/>
              <a:latin typeface="+mn-lt"/>
              <a:ea typeface="Calibri"/>
            </a:endParaRPr>
          </a:p>
          <a:p>
            <a:pPr>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Resources Required  - </a:t>
            </a:r>
            <a:r>
              <a:rPr lang="en-GB" sz="1100" dirty="0">
                <a:effectLst/>
                <a:latin typeface="+mn-lt"/>
                <a:ea typeface="Calibri"/>
              </a:rPr>
              <a:t>None specific </a:t>
            </a:r>
          </a:p>
          <a:p>
            <a:pPr>
              <a:lnSpc>
                <a:spcPct val="100000"/>
              </a:lnSpc>
              <a:defRPr/>
            </a:pPr>
            <a:endParaRPr lang="en-GB" sz="1100" dirty="0">
              <a:latin typeface="+mn-lt"/>
            </a:endParaRPr>
          </a:p>
        </p:txBody>
      </p:sp>
      <p:sp>
        <p:nvSpPr>
          <p:cNvPr id="4" name="Slide Number Placeholder 3"/>
          <p:cNvSpPr>
            <a:spLocks noGrp="1"/>
          </p:cNvSpPr>
          <p:nvPr>
            <p:ph type="sldNum" sz="quarter" idx="5"/>
          </p:nvPr>
        </p:nvSpPr>
        <p:spPr/>
        <p:txBody>
          <a:bodyPr/>
          <a:lstStyle/>
          <a:p>
            <a:pPr>
              <a:defRPr/>
            </a:pPr>
            <a:fld id="{B14BB356-F411-4EB9-BF52-B3F10B4FD8CB}"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ts val="0"/>
              </a:spcAft>
              <a:buClrTx/>
              <a:buSzTx/>
              <a:buFontTx/>
              <a:buNone/>
              <a:tabLst/>
              <a:defRPr/>
            </a:pPr>
            <a:r>
              <a:rPr lang="en-GB" sz="1100" b="1" dirty="0">
                <a:effectLst/>
                <a:latin typeface="+mn-lt"/>
                <a:ea typeface="Calibri"/>
              </a:rPr>
              <a:t>Slide Number :</a:t>
            </a:r>
            <a:r>
              <a:rPr lang="en-GB" sz="1100" b="1" baseline="0" dirty="0">
                <a:effectLst/>
                <a:latin typeface="+mn-lt"/>
                <a:ea typeface="Calibri"/>
              </a:rPr>
              <a:t> 4</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a:lnSpc>
                <a:spcPct val="100000"/>
              </a:lnSpc>
              <a:spcAft>
                <a:spcPts val="0"/>
              </a:spcAft>
            </a:pPr>
            <a:r>
              <a:rPr lang="en-GB" sz="1100" b="1" dirty="0">
                <a:effectLst/>
                <a:latin typeface="+mn-lt"/>
                <a:ea typeface="Calibri"/>
              </a:rPr>
              <a:t>Title: Support for Specific concerns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If attendees have any concerns re child/young person concerned, they should speak to their Designated Safeguarding Lead. </a:t>
            </a:r>
          </a:p>
          <a:p>
            <a:pPr marL="342900" lvl="0" indent="-342900">
              <a:lnSpc>
                <a:spcPct val="100000"/>
              </a:lnSpc>
              <a:spcAft>
                <a:spcPts val="0"/>
              </a:spcAft>
              <a:buFont typeface="Symbol"/>
              <a:buChar char=""/>
            </a:pPr>
            <a:r>
              <a:rPr lang="en-GB" sz="1100" dirty="0">
                <a:effectLst/>
                <a:latin typeface="+mn-lt"/>
                <a:ea typeface="Calibri"/>
              </a:rPr>
              <a:t>All the topics listed have free e-learning packages accessed through Essex Safeguarding</a:t>
            </a:r>
            <a:r>
              <a:rPr lang="en-GB" sz="1100" baseline="0" dirty="0">
                <a:effectLst/>
                <a:latin typeface="+mn-lt"/>
                <a:ea typeface="Calibri"/>
              </a:rPr>
              <a:t> Children’s Board (</a:t>
            </a:r>
            <a:r>
              <a:rPr lang="en-GB" sz="1100" dirty="0">
                <a:effectLst/>
                <a:latin typeface="+mn-lt"/>
                <a:ea typeface="Calibri"/>
              </a:rPr>
              <a:t>ESCB) website.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endParaRPr lang="en-GB" sz="1100" dirty="0">
              <a:effectLst/>
              <a:latin typeface="+mn-lt"/>
              <a:ea typeface="Calibri"/>
            </a:endParaRPr>
          </a:p>
          <a:p>
            <a:pPr>
              <a:lnSpc>
                <a:spcPct val="100000"/>
              </a:lnSpc>
              <a:spcAft>
                <a:spcPts val="0"/>
              </a:spcAft>
            </a:pPr>
            <a:r>
              <a:rPr lang="en-GB" sz="1100" dirty="0">
                <a:effectLst/>
                <a:latin typeface="+mn-lt"/>
                <a:ea typeface="Calibri"/>
              </a:rPr>
              <a:t>In recent year there has been a number of  Government Policies and campaigns that have highlighted particular vulnerable group. </a:t>
            </a:r>
          </a:p>
          <a:p>
            <a:pPr>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Child Sexual Exploitation</a:t>
            </a:r>
            <a:r>
              <a:rPr lang="en-GB" sz="1100" dirty="0">
                <a:effectLst/>
                <a:latin typeface="+mn-lt"/>
                <a:ea typeface="Calibri"/>
              </a:rPr>
              <a:t>  - </a:t>
            </a:r>
          </a:p>
          <a:p>
            <a:pPr marL="342900" lvl="0" indent="-342900">
              <a:lnSpc>
                <a:spcPct val="100000"/>
              </a:lnSpc>
              <a:spcAft>
                <a:spcPts val="0"/>
              </a:spcAft>
              <a:buFont typeface="Symbol"/>
              <a:buChar char=""/>
            </a:pPr>
            <a:r>
              <a:rPr lang="en-GB" sz="1100" dirty="0">
                <a:effectLst/>
                <a:latin typeface="+mn-lt"/>
                <a:ea typeface="Calibri"/>
              </a:rPr>
              <a:t>This is part of the wider safeguarding agenda and links to Children who go missing, Gang and Youth violence. </a:t>
            </a:r>
          </a:p>
          <a:p>
            <a:pPr marL="342900" lvl="0" indent="-342900">
              <a:lnSpc>
                <a:spcPct val="100000"/>
              </a:lnSpc>
              <a:spcAft>
                <a:spcPts val="0"/>
              </a:spcAft>
              <a:buFont typeface="Symbol"/>
              <a:buChar char=""/>
            </a:pPr>
            <a:r>
              <a:rPr lang="en-GB" sz="1100" dirty="0">
                <a:effectLst/>
                <a:latin typeface="+mn-lt"/>
                <a:ea typeface="Calibri"/>
              </a:rPr>
              <a:t>SET CSE Toolbox contains the CSE risk and vulnerabilities assessment, the form for sharing information with Essex Police.  </a:t>
            </a:r>
            <a:r>
              <a:rPr lang="en-GB" sz="1100" u="sng" dirty="0">
                <a:solidFill>
                  <a:srgbClr val="0000FF"/>
                </a:solidFill>
                <a:effectLst/>
                <a:latin typeface="+mn-lt"/>
                <a:ea typeface="Calibri"/>
                <a:hlinkClick r:id="rId3"/>
              </a:rPr>
              <a:t>http://cse-toolbox.uk/</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Concerns re child exploitation through gang activity – gang activity may involve children in sexual exploitation, drug running, criminality as part of gang membership, initiations etc. Once associated with a gang  very difficult to leave and also may be targeted by rival gangs particular in the form of retaliation and honour codes.</a:t>
            </a:r>
          </a:p>
          <a:p>
            <a:pPr>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Forced Marriage</a:t>
            </a:r>
            <a:r>
              <a:rPr lang="en-GB" sz="1100" dirty="0">
                <a:effectLst/>
                <a:latin typeface="+mn-lt"/>
                <a:ea typeface="Calibri"/>
              </a:rPr>
              <a:t> – requests for support through the Hub or Essex Police. </a:t>
            </a:r>
          </a:p>
          <a:p>
            <a:pPr>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Prevent agenda</a:t>
            </a:r>
            <a:r>
              <a:rPr lang="en-GB" sz="1100" dirty="0">
                <a:effectLst/>
                <a:latin typeface="+mn-lt"/>
                <a:ea typeface="Calibri"/>
              </a:rPr>
              <a:t> - Any worker who believes a crime is being committed, or planned, or is aware of any terrorist activity, should contact Essex Police Prevent Team </a:t>
            </a:r>
            <a:r>
              <a:rPr lang="en-GB" sz="1100" u="sng" dirty="0">
                <a:solidFill>
                  <a:srgbClr val="0000FF"/>
                </a:solidFill>
                <a:effectLst/>
                <a:latin typeface="+mn-lt"/>
                <a:ea typeface="Calibri"/>
                <a:hlinkClick r:id="rId4"/>
              </a:rPr>
              <a:t>prevent@essex.pnn.police.uk</a:t>
            </a:r>
            <a:r>
              <a:rPr lang="en-GB" sz="1100" dirty="0">
                <a:effectLst/>
                <a:latin typeface="+mn-lt"/>
                <a:ea typeface="Calibri"/>
              </a:rPr>
              <a:t>  without delay. Other referrals should be made to the Children &amp; Families Hub using the current processes. </a:t>
            </a:r>
          </a:p>
          <a:p>
            <a:pPr>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Female</a:t>
            </a:r>
            <a:r>
              <a:rPr lang="en-GB" sz="1100" b="1" baseline="0" dirty="0">
                <a:effectLst/>
                <a:latin typeface="+mn-lt"/>
                <a:ea typeface="Calibri"/>
              </a:rPr>
              <a:t> </a:t>
            </a:r>
            <a:r>
              <a:rPr lang="en-GB" sz="1100" b="1" dirty="0">
                <a:effectLst/>
                <a:latin typeface="+mn-lt"/>
                <a:ea typeface="Calibri"/>
              </a:rPr>
              <a:t>Genital Mutilation  (FGM) </a:t>
            </a:r>
            <a:r>
              <a:rPr lang="en-GB" sz="1100" dirty="0">
                <a:effectLst/>
                <a:latin typeface="+mn-lt"/>
                <a:ea typeface="Calibri"/>
              </a:rPr>
              <a:t>is child abuse and all agencies working with children in Essex must follow the Southend Essex Thurrock</a:t>
            </a:r>
            <a:r>
              <a:rPr lang="en-GB" sz="1100" baseline="0" dirty="0">
                <a:effectLst/>
                <a:latin typeface="+mn-lt"/>
                <a:ea typeface="Calibri"/>
              </a:rPr>
              <a:t> (</a:t>
            </a:r>
            <a:r>
              <a:rPr lang="en-GB" sz="1100" dirty="0">
                <a:effectLst/>
                <a:latin typeface="+mn-lt"/>
                <a:ea typeface="Calibri"/>
              </a:rPr>
              <a:t>SET) Child Protection Procedures in the case of any concerns.</a:t>
            </a:r>
          </a:p>
          <a:p>
            <a:pPr>
              <a:lnSpc>
                <a:spcPct val="100000"/>
              </a:lnSpc>
              <a:spcAft>
                <a:spcPts val="0"/>
              </a:spcAft>
            </a:pPr>
            <a:endParaRPr lang="en-GB" sz="1100" dirty="0">
              <a:effectLst/>
              <a:latin typeface="+mn-lt"/>
              <a:ea typeface="Calibri"/>
            </a:endParaRPr>
          </a:p>
          <a:p>
            <a:pPr>
              <a:lnSpc>
                <a:spcPct val="100000"/>
              </a:lnSpc>
              <a:spcAft>
                <a:spcPts val="0"/>
              </a:spcAft>
            </a:pPr>
            <a:r>
              <a:rPr lang="en-GB" sz="1100" dirty="0">
                <a:effectLst/>
                <a:latin typeface="+mn-lt"/>
                <a:ea typeface="Calibri"/>
              </a:rPr>
              <a:t>If Requestor is concerned that a British citizen may be taken overseas for the purpose of FGM they should call the Foreign and Commonwealth Office (FCO) on 0207 008 1500 or email </a:t>
            </a:r>
            <a:r>
              <a:rPr lang="en-GB" sz="1100" u="sng" dirty="0">
                <a:solidFill>
                  <a:srgbClr val="0000FF"/>
                </a:solidFill>
                <a:effectLst/>
                <a:latin typeface="+mn-lt"/>
                <a:ea typeface="Calibri"/>
                <a:hlinkClick r:id="rId5"/>
              </a:rPr>
              <a:t>fgm@fco.gov.uk</a:t>
            </a:r>
            <a:r>
              <a:rPr lang="en-GB" sz="1100" dirty="0">
                <a:effectLst/>
                <a:latin typeface="+mn-lt"/>
                <a:ea typeface="Calibri"/>
              </a:rPr>
              <a:t> .   Essex is a pilot site for the National FGM Centre and specialist workers can be contacted for advice through the</a:t>
            </a:r>
            <a:r>
              <a:rPr lang="en-GB" sz="1100" baseline="0" dirty="0">
                <a:effectLst/>
                <a:latin typeface="+mn-lt"/>
                <a:ea typeface="Calibri"/>
              </a:rPr>
              <a:t> </a:t>
            </a:r>
            <a:r>
              <a:rPr lang="en-GB" sz="1100" dirty="0">
                <a:effectLst/>
                <a:latin typeface="+mn-lt"/>
                <a:ea typeface="Calibri"/>
              </a:rPr>
              <a:t>Hub. </a:t>
            </a:r>
          </a:p>
          <a:p>
            <a:pPr>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Resources Required  - </a:t>
            </a:r>
            <a:r>
              <a:rPr lang="en-GB" sz="1100" dirty="0">
                <a:effectLst/>
                <a:latin typeface="+mn-lt"/>
                <a:ea typeface="Calibri"/>
              </a:rPr>
              <a:t>Copies of CSE One Pager.</a:t>
            </a:r>
            <a:endParaRPr lang="en-GB" sz="110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4</a:t>
            </a:fld>
            <a:endParaRPr lang="en-US" dirty="0"/>
          </a:p>
        </p:txBody>
      </p:sp>
    </p:spTree>
    <p:extLst>
      <p:ext uri="{BB962C8B-B14F-4D97-AF65-F5344CB8AC3E}">
        <p14:creationId xmlns:p14="http://schemas.microsoft.com/office/powerpoint/2010/main" val="1397152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ts val="0"/>
              </a:spcAft>
              <a:buClrTx/>
              <a:buSzTx/>
              <a:buFontTx/>
              <a:buNone/>
              <a:tabLst/>
              <a:defRPr/>
            </a:pPr>
            <a:r>
              <a:rPr lang="en-GB" sz="1100" b="1" dirty="0">
                <a:effectLst/>
                <a:latin typeface="+mn-lt"/>
                <a:ea typeface="Calibri"/>
              </a:rPr>
              <a:t>Slide Number : 5</a:t>
            </a:r>
          </a:p>
          <a:p>
            <a:pPr>
              <a:lnSpc>
                <a:spcPct val="100000"/>
              </a:lnSpc>
              <a:spcAft>
                <a:spcPts val="0"/>
              </a:spcAft>
            </a:pPr>
            <a:r>
              <a:rPr lang="en-GB" sz="1100" b="1" dirty="0">
                <a:effectLst/>
                <a:latin typeface="+mn-lt"/>
                <a:ea typeface="Calibri"/>
              </a:rPr>
              <a:t>Title: Activity </a:t>
            </a:r>
            <a:r>
              <a:rPr lang="en-GB" sz="1100" b="1" baseline="0" dirty="0">
                <a:effectLst/>
                <a:latin typeface="+mn-lt"/>
                <a:ea typeface="Calibri"/>
              </a:rPr>
              <a:t> -</a:t>
            </a:r>
            <a:r>
              <a:rPr lang="en-GB" sz="1100" b="1" dirty="0">
                <a:effectLst/>
                <a:latin typeface="+mn-lt"/>
                <a:ea typeface="Calibri"/>
              </a:rPr>
              <a:t>  RFS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a:lnSpc>
                <a:spcPct val="100000"/>
              </a:lnSpc>
              <a:spcAft>
                <a:spcPts val="0"/>
              </a:spcAft>
            </a:pPr>
            <a:r>
              <a:rPr lang="en-GB" sz="1100" dirty="0">
                <a:effectLst/>
                <a:latin typeface="+mn-lt"/>
                <a:ea typeface="Calibri"/>
              </a:rPr>
              <a:t>Reinforce messages conveyed in previous slides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(Activity 4)</a:t>
            </a:r>
            <a:endParaRPr lang="en-GB" sz="1100" dirty="0">
              <a:effectLst/>
              <a:latin typeface="+mn-lt"/>
              <a:ea typeface="Calibri"/>
            </a:endParaRPr>
          </a:p>
          <a:p>
            <a:pPr>
              <a:lnSpc>
                <a:spcPct val="100000"/>
              </a:lnSpc>
              <a:spcAft>
                <a:spcPts val="0"/>
              </a:spcAft>
            </a:pPr>
            <a:r>
              <a:rPr lang="en-GB" sz="1100" dirty="0">
                <a:effectLst/>
                <a:latin typeface="+mn-lt"/>
                <a:ea typeface="Calibri"/>
              </a:rPr>
              <a:t> </a:t>
            </a:r>
          </a:p>
          <a:p>
            <a:pPr marL="342900" lvl="0" indent="-342900">
              <a:lnSpc>
                <a:spcPct val="100000"/>
              </a:lnSpc>
              <a:spcAft>
                <a:spcPts val="0"/>
              </a:spcAft>
              <a:buFont typeface="Symbol"/>
              <a:buChar char=""/>
            </a:pPr>
            <a:r>
              <a:rPr lang="en-GB" sz="1100" dirty="0">
                <a:effectLst/>
                <a:latin typeface="+mn-lt"/>
                <a:ea typeface="Calibri"/>
              </a:rPr>
              <a:t>This exercise asks the attendees to evaluate completed RFS forms </a:t>
            </a:r>
          </a:p>
          <a:p>
            <a:pPr marL="342900" lvl="0" indent="-342900">
              <a:lnSpc>
                <a:spcPct val="100000"/>
              </a:lnSpc>
              <a:spcAft>
                <a:spcPts val="0"/>
              </a:spcAft>
              <a:buFont typeface="Symbol"/>
              <a:buChar char=""/>
            </a:pPr>
            <a:r>
              <a:rPr lang="en-GB" sz="1100" dirty="0">
                <a:effectLst/>
                <a:latin typeface="+mn-lt"/>
                <a:ea typeface="Calibri"/>
              </a:rPr>
              <a:t>(10 mins) In groups look at case studies and answer the questions as per slide </a:t>
            </a:r>
          </a:p>
          <a:p>
            <a:pPr marL="342900" lvl="0" indent="-342900">
              <a:lnSpc>
                <a:spcPct val="100000"/>
              </a:lnSpc>
              <a:spcAft>
                <a:spcPts val="0"/>
              </a:spcAft>
              <a:buFont typeface="Symbol"/>
              <a:buChar char=""/>
            </a:pPr>
            <a:r>
              <a:rPr lang="en-GB" sz="1100" dirty="0">
                <a:effectLst/>
                <a:latin typeface="+mn-lt"/>
                <a:ea typeface="Calibri"/>
              </a:rPr>
              <a:t>(10 mins) feedback </a:t>
            </a:r>
          </a:p>
          <a:p>
            <a:pPr marL="342900" lvl="0" indent="-342900">
              <a:lnSpc>
                <a:spcPct val="100000"/>
              </a:lnSpc>
              <a:spcAft>
                <a:spcPts val="0"/>
              </a:spcAft>
              <a:buFont typeface="Symbol"/>
              <a:buChar char=""/>
            </a:pPr>
            <a:r>
              <a:rPr lang="en-GB" sz="1100" dirty="0">
                <a:effectLst/>
                <a:latin typeface="+mn-lt"/>
                <a:ea typeface="Calibri"/>
              </a:rPr>
              <a:t>If there is not a consensus re level of need the Facilitator  should try and tease out what the differences are</a:t>
            </a:r>
          </a:p>
          <a:p>
            <a:pPr>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Resources Required  - </a:t>
            </a:r>
            <a:r>
              <a:rPr lang="en-GB" sz="1100" dirty="0">
                <a:effectLst/>
                <a:latin typeface="+mn-lt"/>
                <a:ea typeface="Calibri"/>
              </a:rPr>
              <a:t>Copies of RFS case studies for each group (these should ideally be produced</a:t>
            </a:r>
            <a:r>
              <a:rPr lang="en-GB" sz="1100" baseline="0" dirty="0">
                <a:effectLst/>
                <a:latin typeface="+mn-lt"/>
                <a:ea typeface="Calibri"/>
              </a:rPr>
              <a:t> </a:t>
            </a:r>
            <a:r>
              <a:rPr lang="en-GB" sz="1100" dirty="0">
                <a:effectLst/>
                <a:latin typeface="+mn-lt"/>
                <a:ea typeface="Calibri"/>
              </a:rPr>
              <a:t>by the organisation.  An exemplar one is provided as part of the toolkit) </a:t>
            </a:r>
          </a:p>
          <a:p>
            <a:pPr>
              <a:lnSpc>
                <a:spcPct val="100000"/>
              </a:lnSpc>
              <a:defRPr/>
            </a:pPr>
            <a:endParaRPr lang="en-GB" sz="1100" dirty="0">
              <a:latin typeface="+mn-lt"/>
            </a:endParaRPr>
          </a:p>
        </p:txBody>
      </p:sp>
      <p:sp>
        <p:nvSpPr>
          <p:cNvPr id="4" name="Slide Number Placeholder 3"/>
          <p:cNvSpPr>
            <a:spLocks noGrp="1"/>
          </p:cNvSpPr>
          <p:nvPr>
            <p:ph type="sldNum" sz="quarter" idx="5"/>
          </p:nvPr>
        </p:nvSpPr>
        <p:spPr/>
        <p:txBody>
          <a:bodyPr/>
          <a:lstStyle/>
          <a:p>
            <a:pPr>
              <a:defRPr/>
            </a:pPr>
            <a:fld id="{B38B0C95-8A63-4CAC-9333-7B9CE21F6C1A}"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a:t>
            </a:r>
            <a:r>
              <a:rPr lang="en-GB" sz="1100" b="1" baseline="0" dirty="0">
                <a:effectLst/>
                <a:latin typeface="+mn-lt"/>
                <a:ea typeface="Calibri"/>
              </a:rPr>
              <a:t> 6 </a:t>
            </a:r>
            <a:endParaRPr lang="en-GB" sz="1100" b="1" dirty="0">
              <a:effectLst/>
              <a:latin typeface="+mn-lt"/>
              <a:ea typeface="Calibri"/>
            </a:endParaRPr>
          </a:p>
          <a:p>
            <a:pPr>
              <a:lnSpc>
                <a:spcPct val="100000"/>
              </a:lnSpc>
              <a:spcAft>
                <a:spcPts val="0"/>
              </a:spcAft>
            </a:pPr>
            <a:r>
              <a:rPr lang="en-GB" sz="1100" b="1" dirty="0">
                <a:effectLst/>
                <a:latin typeface="+mn-lt"/>
                <a:ea typeface="Calibri"/>
              </a:rPr>
              <a:t>Title: How to request support  - Summary</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a:lnSpc>
                <a:spcPct val="100000"/>
              </a:lnSpc>
              <a:spcAft>
                <a:spcPts val="0"/>
              </a:spcAft>
            </a:pPr>
            <a:r>
              <a:rPr lang="en-GB" sz="1100" dirty="0">
                <a:effectLst/>
                <a:latin typeface="+mn-lt"/>
                <a:ea typeface="Calibri"/>
              </a:rPr>
              <a:t>The Facilitator should also use this slide to reinforce messages in previous slides i.e. </a:t>
            </a:r>
          </a:p>
          <a:p>
            <a:pPr marL="342900" lvl="0" indent="-342900">
              <a:lnSpc>
                <a:spcPct val="100000"/>
              </a:lnSpc>
              <a:spcAft>
                <a:spcPts val="0"/>
              </a:spcAft>
              <a:buFont typeface="Symbol"/>
              <a:buChar char=""/>
            </a:pPr>
            <a:r>
              <a:rPr lang="en-GB" sz="1100" dirty="0">
                <a:effectLst/>
                <a:latin typeface="+mn-lt"/>
                <a:ea typeface="Calibri"/>
              </a:rPr>
              <a:t>Understanding the levels of need. </a:t>
            </a:r>
          </a:p>
          <a:p>
            <a:pPr marL="342900" lvl="0" indent="-342900">
              <a:lnSpc>
                <a:spcPct val="100000"/>
              </a:lnSpc>
              <a:spcAft>
                <a:spcPts val="0"/>
              </a:spcAft>
              <a:buFont typeface="Symbol"/>
              <a:buChar char=""/>
            </a:pPr>
            <a:r>
              <a:rPr lang="en-GB" sz="1100" dirty="0">
                <a:effectLst/>
                <a:latin typeface="+mn-lt"/>
                <a:ea typeface="Calibri"/>
              </a:rPr>
              <a:t>Clarity re the triage process within the Hub – Priority, Consultation,  Signposting. </a:t>
            </a:r>
          </a:p>
          <a:p>
            <a:pPr marL="342900" lvl="0" indent="-342900">
              <a:lnSpc>
                <a:spcPct val="100000"/>
              </a:lnSpc>
              <a:spcAft>
                <a:spcPts val="0"/>
              </a:spcAft>
              <a:buFont typeface="Symbol"/>
              <a:buChar char=""/>
            </a:pPr>
            <a:r>
              <a:rPr lang="en-GB" sz="1100" dirty="0">
                <a:effectLst/>
                <a:latin typeface="+mn-lt"/>
                <a:ea typeface="Calibri"/>
              </a:rPr>
              <a:t>Importance of providing comprehensive accurate information to support request. </a:t>
            </a:r>
          </a:p>
          <a:p>
            <a:pPr marL="342900" lvl="0" indent="-342900">
              <a:lnSpc>
                <a:spcPct val="100000"/>
              </a:lnSpc>
              <a:spcAft>
                <a:spcPts val="0"/>
              </a:spcAft>
              <a:buFont typeface="Symbol"/>
              <a:buChar char=""/>
            </a:pPr>
            <a:r>
              <a:rPr lang="en-GB" sz="1100" dirty="0">
                <a:effectLst/>
                <a:latin typeface="+mn-lt"/>
                <a:ea typeface="Calibri"/>
              </a:rPr>
              <a:t>Consent</a:t>
            </a:r>
            <a:r>
              <a:rPr lang="en-GB" sz="1100" baseline="0" dirty="0">
                <a:effectLst/>
                <a:latin typeface="+mn-lt"/>
                <a:ea typeface="Calibri"/>
              </a:rPr>
              <a:t> </a:t>
            </a:r>
            <a:r>
              <a:rPr lang="en-GB" sz="1100" dirty="0">
                <a:effectLst/>
                <a:latin typeface="+mn-lt"/>
                <a:ea typeface="Calibri"/>
              </a:rPr>
              <a:t>is required and if not acquired then reason must be given.</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endParaRPr lang="en-GB" sz="1100" dirty="0">
              <a:effectLst/>
              <a:latin typeface="+mn-lt"/>
              <a:ea typeface="Calibri"/>
            </a:endParaRPr>
          </a:p>
          <a:p>
            <a:pPr>
              <a:lnSpc>
                <a:spcPct val="100000"/>
              </a:lnSpc>
              <a:spcAft>
                <a:spcPts val="0"/>
              </a:spcAft>
            </a:pPr>
            <a:r>
              <a:rPr lang="en-GB" sz="1100" dirty="0">
                <a:effectLst/>
                <a:latin typeface="+mn-lt"/>
                <a:ea typeface="Calibri"/>
              </a:rPr>
              <a:t>This slide provides a quick summary of process.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Resources Required: </a:t>
            </a:r>
            <a:r>
              <a:rPr lang="en-GB" sz="1100" dirty="0">
                <a:effectLst/>
                <a:latin typeface="+mn-lt"/>
                <a:ea typeface="Calibri"/>
              </a:rPr>
              <a:t>None but if required</a:t>
            </a:r>
            <a:r>
              <a:rPr lang="en-GB" sz="1100" baseline="0" dirty="0">
                <a:effectLst/>
                <a:latin typeface="+mn-lt"/>
                <a:ea typeface="Calibri"/>
              </a:rPr>
              <a:t> </a:t>
            </a:r>
            <a:r>
              <a:rPr lang="en-GB" sz="1100" dirty="0">
                <a:effectLst/>
                <a:latin typeface="+mn-lt"/>
                <a:ea typeface="Calibri"/>
              </a:rPr>
              <a:t>refer to</a:t>
            </a:r>
            <a:r>
              <a:rPr lang="en-GB" sz="1100" baseline="0" dirty="0">
                <a:effectLst/>
                <a:latin typeface="+mn-lt"/>
                <a:ea typeface="Calibri"/>
              </a:rPr>
              <a:t> </a:t>
            </a:r>
            <a:r>
              <a:rPr lang="en-GB" sz="1100" dirty="0">
                <a:effectLst/>
                <a:latin typeface="+mn-lt"/>
                <a:ea typeface="Calibri"/>
              </a:rPr>
              <a:t>the Effective Support for Children and Families Guidance document.  </a:t>
            </a:r>
          </a:p>
          <a:p>
            <a:pPr>
              <a:lnSpc>
                <a:spcPct val="100000"/>
              </a:lnSpc>
            </a:pPr>
            <a:endParaRPr lang="en-GB" sz="1100" baseline="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6</a:t>
            </a:fld>
            <a:endParaRPr lang="en-US" dirty="0"/>
          </a:p>
        </p:txBody>
      </p:sp>
    </p:spTree>
    <p:extLst>
      <p:ext uri="{BB962C8B-B14F-4D97-AF65-F5344CB8AC3E}">
        <p14:creationId xmlns:p14="http://schemas.microsoft.com/office/powerpoint/2010/main" val="38989367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08/11/2018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089AC9E-0F34-4BC1-A09B-3711FF9174FB}" type="slidenum">
              <a:rPr lang="en-GB" smtClean="0"/>
              <a:t>‹#›</a:t>
            </a:fld>
            <a:endParaRPr lang="en-GB" dirty="0"/>
          </a:p>
        </p:txBody>
      </p:sp>
      <p:pic>
        <p:nvPicPr>
          <p:cNvPr id="7" name="Picture 6" descr="ECC ppt back.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5"/>
          <p:cNvSpPr txBox="1">
            <a:spLocks noChangeArrowheads="1"/>
          </p:cNvSpPr>
          <p:nvPr userDrawn="1"/>
        </p:nvSpPr>
        <p:spPr bwMode="auto">
          <a:xfrm>
            <a:off x="6400800" y="41910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endParaRPr lang="en-GB" dirty="0">
              <a:ea typeface="ＭＳ Ｐゴシック" charset="0"/>
            </a:endParaRPr>
          </a:p>
        </p:txBody>
      </p:sp>
    </p:spTree>
    <p:extLst>
      <p:ext uri="{BB962C8B-B14F-4D97-AF65-F5344CB8AC3E}">
        <p14:creationId xmlns:p14="http://schemas.microsoft.com/office/powerpoint/2010/main" val="2032097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08/11/2018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CA82A8B6-62A5-4F35-9100-17182E3A1369}"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429606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08/11/2018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737112D7-91BF-4183-8A15-379895964A65}"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19944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08/11/2018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9B6F3EC3-4F54-4141-9820-8C188AFD5A24}"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82436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23C762-CCB2-4551-810A-AFC6AA0AC2D2}" type="datetimeFigureOut">
              <a:rPr lang="en-GB" smtClean="0"/>
              <a:t>08/11/2018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5AC488E0-3C20-4BFA-8788-94A5C0C3405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4130756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423C762-CCB2-4551-810A-AFC6AA0AC2D2}" type="datetimeFigureOut">
              <a:rPr lang="en-GB" smtClean="0"/>
              <a:t>08/11/2018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965DF208-F6BA-48D2-BE32-DFD9BEF0121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1454354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423C762-CCB2-4551-810A-AFC6AA0AC2D2}" type="datetimeFigureOut">
              <a:rPr lang="en-GB" smtClean="0"/>
              <a:t>08/11/2018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pPr>
              <a:defRPr/>
            </a:pPr>
            <a:fld id="{7D32E8C3-048F-4DB5-AD06-35246EB5EAB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162369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423C762-CCB2-4551-810A-AFC6AA0AC2D2}" type="datetimeFigureOut">
              <a:rPr lang="en-GB" smtClean="0"/>
              <a:t>08/11/2018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pPr>
              <a:defRPr/>
            </a:pPr>
            <a:fld id="{CE51CBBA-793B-47FA-BF78-E4AFC9490453}"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194983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3C762-CCB2-4551-810A-AFC6AA0AC2D2}" type="datetimeFigureOut">
              <a:rPr lang="en-GB" smtClean="0"/>
              <a:t>08/11/2018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pPr>
              <a:defRPr/>
            </a:pPr>
            <a:fld id="{9869346E-AA40-4AEA-AEC6-92B260C469A1}"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86887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t>08/11/2018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3412CAA3-43A5-49BE-BE7C-AC13A46032AD}"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086809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t>08/11/2018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50A8EB30-72F9-4DB8-923A-5FF13472C0A2}"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80525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3C762-CCB2-4551-810A-AFC6AA0AC2D2}" type="datetimeFigureOut">
              <a:rPr lang="en-GB" smtClean="0"/>
              <a:t>08/11/2018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971A862-7189-470E-99D7-3A123C7E280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514676677"/>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hyperlink" Target="http://www.essexeffectivesupport.org.uk/"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hyperlink" Target="http://www.escb.gov.uk/"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2.png"/><Relationship Id="rId4" Type="http://schemas.openxmlformats.org/officeDocument/2006/relationships/hyperlink" Target="http://www.essexeffectivesupport.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869346E-AA40-4AEA-AEC6-92B260C469A1}" type="slidenum">
              <a:rPr lang="en-US" smtClean="0">
                <a:solidFill>
                  <a:prstClr val="black">
                    <a:tint val="75000"/>
                  </a:prstClr>
                </a:solidFill>
              </a:rPr>
              <a:pPr>
                <a:defRPr/>
              </a:pPr>
              <a:t>1</a:t>
            </a:fld>
            <a:endParaRPr lang="en-US" dirty="0">
              <a:solidFill>
                <a:prstClr val="black"/>
              </a:solidFill>
            </a:endParaRPr>
          </a:p>
        </p:txBody>
      </p:sp>
      <p:sp>
        <p:nvSpPr>
          <p:cNvPr id="4" name="Rectangle 3"/>
          <p:cNvSpPr/>
          <p:nvPr/>
        </p:nvSpPr>
        <p:spPr>
          <a:xfrm>
            <a:off x="1043608" y="1124744"/>
            <a:ext cx="6912768" cy="3477875"/>
          </a:xfrm>
          <a:prstGeom prst="rect">
            <a:avLst/>
          </a:prstGeom>
        </p:spPr>
        <p:txBody>
          <a:bodyPr wrap="square">
            <a:spAutoFit/>
          </a:bodyPr>
          <a:lstStyle/>
          <a:p>
            <a:pPr algn="ctr"/>
            <a:r>
              <a:rPr lang="en-GB" sz="4400" dirty="0">
                <a:solidFill>
                  <a:prstClr val="black"/>
                </a:solidFill>
                <a:latin typeface="Calibri"/>
              </a:rPr>
              <a:t>Effective Support for Children &amp; Families in Essex </a:t>
            </a:r>
          </a:p>
          <a:p>
            <a:pPr algn="ctr"/>
            <a:endParaRPr lang="en-GB" sz="4400" dirty="0">
              <a:solidFill>
                <a:prstClr val="black"/>
              </a:solidFill>
              <a:latin typeface="Calibri"/>
            </a:endParaRPr>
          </a:p>
          <a:p>
            <a:pPr algn="ctr"/>
            <a:r>
              <a:rPr lang="en-GB" sz="4400" dirty="0">
                <a:solidFill>
                  <a:prstClr val="black"/>
                </a:solidFill>
                <a:latin typeface="Calibri"/>
              </a:rPr>
              <a:t>Request for Support </a:t>
            </a:r>
          </a:p>
          <a:p>
            <a:pPr algn="ctr"/>
            <a:r>
              <a:rPr lang="en-GB" sz="4400" dirty="0">
                <a:solidFill>
                  <a:prstClr val="black"/>
                </a:solidFill>
                <a:latin typeface="Calibri"/>
              </a:rPr>
              <a:t> </a:t>
            </a:r>
          </a:p>
        </p:txBody>
      </p:sp>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8168"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5799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Autofit/>
          </a:bodyPr>
          <a:lstStyle/>
          <a:p>
            <a:r>
              <a:rPr lang="en-GB" sz="3600" b="1" dirty="0">
                <a:latin typeface="Arial" panose="020B0604020202020204" pitchFamily="34" charset="0"/>
                <a:cs typeface="Arial" panose="020B0604020202020204" pitchFamily="34" charset="0"/>
              </a:rPr>
              <a:t>The Children &amp; Families Request for Support (RFS) – in detail!</a:t>
            </a:r>
          </a:p>
        </p:txBody>
      </p:sp>
      <p:sp>
        <p:nvSpPr>
          <p:cNvPr id="3" name="Content Placeholder 2"/>
          <p:cNvSpPr>
            <a:spLocks noGrp="1"/>
          </p:cNvSpPr>
          <p:nvPr>
            <p:ph idx="1"/>
          </p:nvPr>
        </p:nvSpPr>
        <p:spPr>
          <a:xfrm>
            <a:off x="395535" y="1700808"/>
            <a:ext cx="8352929" cy="4896544"/>
          </a:xfrm>
        </p:spPr>
        <p:txBody>
          <a:bodyPr>
            <a:normAutofit/>
          </a:bodyPr>
          <a:lstStyle/>
          <a:p>
            <a:endParaRPr lang="en-GB" dirty="0"/>
          </a:p>
          <a:p>
            <a:endParaRPr lang="en-GB" dirty="0"/>
          </a:p>
          <a:p>
            <a:r>
              <a:rPr lang="en-GB" dirty="0"/>
              <a:t>Link to on line Portal  </a:t>
            </a:r>
          </a:p>
          <a:p>
            <a:r>
              <a:rPr lang="en-GB" dirty="0">
                <a:hlinkClick r:id="rId4"/>
              </a:rPr>
              <a:t>www.essexeffectivesupport.org.uk</a:t>
            </a:r>
            <a:r>
              <a:rPr lang="en-GB" dirty="0"/>
              <a:t> </a:t>
            </a:r>
          </a:p>
          <a:p>
            <a:endParaRPr lang="en-GB" dirty="0"/>
          </a:p>
        </p:txBody>
      </p:sp>
      <p:pic>
        <p:nvPicPr>
          <p:cNvPr id="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04821" y="5949280"/>
            <a:ext cx="739179" cy="735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206760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395536" y="188640"/>
            <a:ext cx="8229600" cy="1008112"/>
          </a:xfrm>
        </p:spPr>
        <p:txBody>
          <a:bodyPr>
            <a:noAutofit/>
          </a:bodyPr>
          <a:lstStyle/>
          <a:p>
            <a:r>
              <a:rPr lang="en-GB" altLang="en-US" sz="3600" b="1" dirty="0">
                <a:latin typeface="Arial" panose="020B0604020202020204" pitchFamily="34" charset="0"/>
                <a:cs typeface="Arial" panose="020B0604020202020204" pitchFamily="34" charset="0"/>
              </a:rPr>
              <a:t>Best Practice – Submitting a RFS </a:t>
            </a:r>
            <a:r>
              <a:rPr lang="en-GB" altLang="en-US" sz="1200" b="1" dirty="0">
                <a:solidFill>
                  <a:srgbClr val="FF0000"/>
                </a:solidFill>
                <a:latin typeface="Arial" panose="020B0604020202020204" pitchFamily="34" charset="0"/>
                <a:cs typeface="Arial" panose="020B0604020202020204" pitchFamily="34" charset="0"/>
              </a:rPr>
              <a:t> </a:t>
            </a:r>
          </a:p>
        </p:txBody>
      </p:sp>
      <p:sp>
        <p:nvSpPr>
          <p:cNvPr id="28675" name="Content Placeholder 2"/>
          <p:cNvSpPr>
            <a:spLocks noGrp="1"/>
          </p:cNvSpPr>
          <p:nvPr>
            <p:ph idx="1"/>
          </p:nvPr>
        </p:nvSpPr>
        <p:spPr>
          <a:xfrm>
            <a:off x="334195" y="1268760"/>
            <a:ext cx="8229600" cy="4824536"/>
          </a:xfrm>
        </p:spPr>
        <p:txBody>
          <a:bodyPr>
            <a:noAutofit/>
          </a:bodyPr>
          <a:lstStyle/>
          <a:p>
            <a:r>
              <a:rPr lang="en-GB" altLang="en-US" sz="2400" dirty="0">
                <a:latin typeface="Arial" panose="020B0604020202020204" pitchFamily="34" charset="0"/>
                <a:cs typeface="Arial" panose="020B0604020202020204" pitchFamily="34" charset="0"/>
              </a:rPr>
              <a:t>Contact information for you as the requestor and the child/family is accurate and is comprehensive – incorrect contact details for the family can delay support.</a:t>
            </a:r>
          </a:p>
          <a:p>
            <a:r>
              <a:rPr lang="en-GB" altLang="en-US" sz="2400" dirty="0">
                <a:latin typeface="Arial" panose="020B0604020202020204" pitchFamily="34" charset="0"/>
                <a:cs typeface="Arial" panose="020B0604020202020204" pitchFamily="34" charset="0"/>
              </a:rPr>
              <a:t>Evidence that the family have had support from Level 2 services (Early Help Plan) prior to considering Family Solutions or Children’s Social Care.</a:t>
            </a:r>
          </a:p>
          <a:p>
            <a:r>
              <a:rPr lang="en-GB" altLang="en-US" sz="2400" dirty="0">
                <a:latin typeface="Arial" panose="020B0604020202020204" pitchFamily="34" charset="0"/>
                <a:cs typeface="Arial" panose="020B0604020202020204" pitchFamily="34" charset="0"/>
              </a:rPr>
              <a:t>Evidence as why you think the child requires this level of intervention and your key concerns for the welfare of the child. </a:t>
            </a:r>
          </a:p>
          <a:p>
            <a:r>
              <a:rPr lang="en-GB" altLang="en-US" sz="2400" dirty="0">
                <a:latin typeface="Arial" panose="020B0604020202020204" pitchFamily="34" charset="0"/>
                <a:cs typeface="Arial" panose="020B0604020202020204" pitchFamily="34" charset="0"/>
              </a:rPr>
              <a:t>If Consent has not been gained an explanation is provided e.g. getting Consent would put the child or yourself at risk. </a:t>
            </a: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85852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a:latin typeface="Arial" panose="020B0604020202020204" pitchFamily="34" charset="0"/>
                <a:cs typeface="Arial" panose="020B0604020202020204" pitchFamily="34" charset="0"/>
              </a:rPr>
              <a:t>Support for Specific concerns</a:t>
            </a:r>
          </a:p>
        </p:txBody>
      </p:sp>
      <p:sp>
        <p:nvSpPr>
          <p:cNvPr id="3" name="Content Placeholder 2"/>
          <p:cNvSpPr>
            <a:spLocks noGrp="1"/>
          </p:cNvSpPr>
          <p:nvPr>
            <p:ph idx="1"/>
          </p:nvPr>
        </p:nvSpPr>
        <p:spPr>
          <a:xfrm>
            <a:off x="467544" y="1412776"/>
            <a:ext cx="8219256" cy="4176464"/>
          </a:xfrm>
        </p:spPr>
        <p:txBody>
          <a:bodyPr>
            <a:normAutofit fontScale="70000" lnSpcReduction="20000"/>
          </a:bodyPr>
          <a:lstStyle/>
          <a:p>
            <a:pPr marL="0" indent="0">
              <a:buNone/>
            </a:pPr>
            <a:r>
              <a:rPr lang="en-GB" dirty="0">
                <a:latin typeface="Arial" panose="020B0604020202020204" pitchFamily="34" charset="0"/>
                <a:cs typeface="Arial" panose="020B0604020202020204" pitchFamily="34" charset="0"/>
              </a:rPr>
              <a:t>All info can be found on the Essex Safeguarding Children’s Board (ESCB ) </a:t>
            </a:r>
            <a:r>
              <a:rPr lang="en-GB" dirty="0">
                <a:latin typeface="Arial" panose="020B0604020202020204" pitchFamily="34" charset="0"/>
                <a:cs typeface="Arial" panose="020B0604020202020204" pitchFamily="34" charset="0"/>
                <a:hlinkClick r:id="rId4"/>
              </a:rPr>
              <a:t>www.escb.gov.uk</a:t>
            </a:r>
            <a:r>
              <a:rPr lang="en-GB" dirty="0">
                <a:latin typeface="Arial" panose="020B0604020202020204" pitchFamily="34" charset="0"/>
                <a:cs typeface="Arial" panose="020B0604020202020204" pitchFamily="34" charset="0"/>
              </a:rPr>
              <a:t> </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Radicalisation and Referrals to Channel Panel</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Female Genital Mutilation (FGM) </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For Child Sexual Exploitation (CSE) concerns please use the on line  Southend Essex Thurrock (SET) CSE Toolbox, which contains the CSE risk and vulnerabilities assessment and  the form for sharing information with Essex Police</a:t>
            </a:r>
          </a:p>
          <a:p>
            <a:pPr marL="0" indent="0">
              <a:buNone/>
            </a:pPr>
            <a:r>
              <a:rPr lang="en-GB" dirty="0">
                <a:latin typeface="Arial" panose="020B0604020202020204" pitchFamily="34" charset="0"/>
                <a:cs typeface="Arial" panose="020B0604020202020204" pitchFamily="34" charset="0"/>
              </a:rPr>
              <a:t> </a:t>
            </a:r>
          </a:p>
          <a:p>
            <a:endParaRPr lang="en-GB" dirty="0"/>
          </a:p>
        </p:txBody>
      </p:sp>
      <p:pic>
        <p:nvPicPr>
          <p:cNvPr id="5"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12360"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568615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a:bodyPr>
          <a:lstStyle/>
          <a:p>
            <a:r>
              <a:rPr lang="en-GB" altLang="en-US" sz="3600" b="1" dirty="0">
                <a:latin typeface="Arial" panose="020B0604020202020204" pitchFamily="34" charset="0"/>
                <a:cs typeface="Arial" panose="020B0604020202020204" pitchFamily="34" charset="0"/>
              </a:rPr>
              <a:t>Activity </a:t>
            </a:r>
          </a:p>
        </p:txBody>
      </p:sp>
      <p:sp>
        <p:nvSpPr>
          <p:cNvPr id="3" name="Content Placeholder 2"/>
          <p:cNvSpPr>
            <a:spLocks noGrp="1"/>
          </p:cNvSpPr>
          <p:nvPr>
            <p:ph idx="1"/>
          </p:nvPr>
        </p:nvSpPr>
        <p:spPr/>
        <p:txBody>
          <a:bodyPr>
            <a:normAutofit/>
          </a:bodyPr>
          <a:lstStyle/>
          <a:p>
            <a:pPr marL="457200" lvl="1" indent="0">
              <a:buFont typeface="Arial" charset="0"/>
              <a:buNone/>
              <a:defRPr/>
            </a:pPr>
            <a:r>
              <a:rPr lang="en-GB" altLang="en-US" sz="2400" dirty="0">
                <a:latin typeface="Arial" panose="020B0604020202020204" pitchFamily="34" charset="0"/>
                <a:cs typeface="Arial" panose="020B0604020202020204" pitchFamily="34" charset="0"/>
              </a:rPr>
              <a:t>Look at the examples Request For Support that have been entered onto the Portal </a:t>
            </a:r>
          </a:p>
          <a:p>
            <a:pPr lvl="1">
              <a:defRPr/>
            </a:pPr>
            <a:endParaRPr lang="en-GB" altLang="en-US" sz="2400" dirty="0">
              <a:latin typeface="Arial" panose="020B0604020202020204" pitchFamily="34" charset="0"/>
              <a:cs typeface="Arial" panose="020B0604020202020204" pitchFamily="34" charset="0"/>
            </a:endParaRPr>
          </a:p>
          <a:p>
            <a:pPr lvl="1">
              <a:defRPr/>
            </a:pPr>
            <a:r>
              <a:rPr lang="en-GB" altLang="en-US" sz="2400" dirty="0">
                <a:latin typeface="Arial" panose="020B0604020202020204" pitchFamily="34" charset="0"/>
                <a:cs typeface="Arial" panose="020B0604020202020204" pitchFamily="34" charset="0"/>
              </a:rPr>
              <a:t>What is good about the request?</a:t>
            </a:r>
          </a:p>
          <a:p>
            <a:pPr marL="457200" lvl="1" indent="0">
              <a:buFont typeface="Arial" charset="0"/>
              <a:buNone/>
              <a:defRPr/>
            </a:pPr>
            <a:endParaRPr lang="en-GB" altLang="en-US" sz="2400" dirty="0">
              <a:latin typeface="Arial" panose="020B0604020202020204" pitchFamily="34" charset="0"/>
              <a:cs typeface="Arial" panose="020B0604020202020204" pitchFamily="34" charset="0"/>
            </a:endParaRPr>
          </a:p>
          <a:p>
            <a:pPr lvl="1">
              <a:defRPr/>
            </a:pPr>
            <a:r>
              <a:rPr lang="en-GB" altLang="en-US" sz="2400" dirty="0">
                <a:latin typeface="Arial" panose="020B0604020202020204" pitchFamily="34" charset="0"/>
                <a:cs typeface="Arial" panose="020B0604020202020204" pitchFamily="34" charset="0"/>
              </a:rPr>
              <a:t>What information could the request benefit from?</a:t>
            </a:r>
          </a:p>
          <a:p>
            <a:pPr lvl="1">
              <a:defRPr/>
            </a:pPr>
            <a:endParaRPr lang="en-GB" altLang="en-US" sz="2400" dirty="0">
              <a:latin typeface="Arial" panose="020B0604020202020204" pitchFamily="34" charset="0"/>
              <a:cs typeface="Arial" panose="020B0604020202020204" pitchFamily="34" charset="0"/>
            </a:endParaRPr>
          </a:p>
          <a:p>
            <a:pPr lvl="1">
              <a:defRPr/>
            </a:pPr>
            <a:r>
              <a:rPr lang="en-GB" altLang="en-US" sz="2400" dirty="0">
                <a:latin typeface="Arial" panose="020B0604020202020204" pitchFamily="34" charset="0"/>
                <a:cs typeface="Arial" panose="020B0604020202020204" pitchFamily="34" charset="0"/>
              </a:rPr>
              <a:t>Does the request accurately describe the level of need? </a:t>
            </a:r>
          </a:p>
          <a:p>
            <a:pPr marL="0" indent="0">
              <a:buFont typeface="Arial" charset="0"/>
              <a:buNone/>
              <a:defRPr/>
            </a:pPr>
            <a:endParaRPr lang="en-GB" dirty="0"/>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70822" y="5445224"/>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611744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60278" y="1556792"/>
            <a:ext cx="8136904" cy="4154984"/>
          </a:xfrm>
          <a:prstGeom prst="rect">
            <a:avLst/>
          </a:prstGeom>
          <a:noFill/>
        </p:spPr>
        <p:txBody>
          <a:bodyPr wrap="square" rtlCol="0">
            <a:spAutoFit/>
          </a:bodyPr>
          <a:lstStyle/>
          <a:p>
            <a:r>
              <a:rPr lang="en-GB" dirty="0">
                <a:solidFill>
                  <a:srgbClr val="FF0000"/>
                </a:solidFill>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Use the on line Directory of Services to find out what support is available at level 2 and 2 / 3</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Request for Support (RFS) is completed via the portal  </a:t>
            </a:r>
          </a:p>
          <a:p>
            <a:r>
              <a:rPr lang="en-GB" sz="2000" dirty="0">
                <a:latin typeface="Arial" panose="020B0604020202020204" pitchFamily="34" charset="0"/>
                <a:cs typeface="Arial" panose="020B0604020202020204" pitchFamily="34" charset="0"/>
                <a:hlinkClick r:id="rId4"/>
              </a:rPr>
              <a:t>www.essexeffectivesupport.org.uk</a:t>
            </a:r>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If you want to discuss the request before submitting it, telephone 0345 603 7627 and ask for the Children &amp; Families Hub consultation line.</a:t>
            </a:r>
          </a:p>
          <a:p>
            <a:endParaRPr lang="en-GB" sz="2000" dirty="0">
              <a:latin typeface="Arial" panose="020B0604020202020204" pitchFamily="34" charset="0"/>
              <a:cs typeface="Arial" panose="020B0604020202020204" pitchFamily="34" charset="0"/>
            </a:endParaRPr>
          </a:p>
        </p:txBody>
      </p:sp>
      <p:sp>
        <p:nvSpPr>
          <p:cNvPr id="2" name="TextBox 1"/>
          <p:cNvSpPr txBox="1"/>
          <p:nvPr/>
        </p:nvSpPr>
        <p:spPr>
          <a:xfrm>
            <a:off x="560278" y="404664"/>
            <a:ext cx="8136904" cy="1446550"/>
          </a:xfrm>
          <a:prstGeom prst="rect">
            <a:avLst/>
          </a:prstGeom>
          <a:noFill/>
        </p:spPr>
        <p:txBody>
          <a:bodyPr wrap="square" rtlCol="0">
            <a:spAutoFit/>
          </a:bodyPr>
          <a:lstStyle/>
          <a:p>
            <a:pPr algn="ctr"/>
            <a:r>
              <a:rPr lang="en-GB" sz="3200" b="1" dirty="0">
                <a:latin typeface="Arial" panose="020B0604020202020204" pitchFamily="34" charset="0"/>
                <a:cs typeface="Arial" panose="020B0604020202020204" pitchFamily="34" charset="0"/>
              </a:rPr>
              <a:t>How to request support from the </a:t>
            </a:r>
          </a:p>
          <a:p>
            <a:pPr algn="ctr"/>
            <a:r>
              <a:rPr lang="en-GB" sz="3200" b="1" dirty="0">
                <a:latin typeface="Arial" panose="020B0604020202020204" pitchFamily="34" charset="0"/>
                <a:cs typeface="Arial" panose="020B0604020202020204" pitchFamily="34" charset="0"/>
              </a:rPr>
              <a:t>Children &amp; Families Service – Summary</a:t>
            </a:r>
          </a:p>
          <a:p>
            <a:endParaRPr lang="en-GB" dirty="0"/>
          </a:p>
        </p:txBody>
      </p:sp>
      <p:pic>
        <p:nvPicPr>
          <p:cNvPr id="6"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00392" y="5589240"/>
            <a:ext cx="892846"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549068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4052</TotalTime>
  <Words>1151</Words>
  <Application>Microsoft Office PowerPoint</Application>
  <PresentationFormat>On-screen Show (4:3)</PresentationFormat>
  <Paragraphs>144</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MS PGothic</vt:lpstr>
      <vt:lpstr>MS PGothic</vt:lpstr>
      <vt:lpstr>Arial</vt:lpstr>
      <vt:lpstr>Calibri</vt:lpstr>
      <vt:lpstr>Symbol</vt:lpstr>
      <vt:lpstr>Times</vt:lpstr>
      <vt:lpstr>Office Theme</vt:lpstr>
      <vt:lpstr>PowerPoint Presentation</vt:lpstr>
      <vt:lpstr>The Children &amp; Families Request for Support (RFS) – in detail!</vt:lpstr>
      <vt:lpstr>Best Practice – Submitting a RFS  </vt:lpstr>
      <vt:lpstr>Support for Specific concerns</vt:lpstr>
      <vt:lpstr>Activity </vt:lpstr>
      <vt:lpstr>PowerPoint Presentation</vt:lpstr>
    </vt:vector>
  </TitlesOfParts>
  <Company>Essex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Help</dc:title>
  <dc:creator>Peter.Everett</dc:creator>
  <cp:lastModifiedBy>Alison Duguid, Lead for Pre-Birth - 19</cp:lastModifiedBy>
  <cp:revision>250</cp:revision>
  <cp:lastPrinted>2016-08-08T09:00:31Z</cp:lastPrinted>
  <dcterms:created xsi:type="dcterms:W3CDTF">2016-03-22T14:34:36Z</dcterms:created>
  <dcterms:modified xsi:type="dcterms:W3CDTF">2018-11-08T11:11:27Z</dcterms:modified>
</cp:coreProperties>
</file>