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3" r:id="rId1"/>
    <p:sldMasterId id="2147483736" r:id="rId2"/>
    <p:sldMasterId id="2147483749" r:id="rId3"/>
  </p:sldMasterIdLst>
  <p:notesMasterIdLst>
    <p:notesMasterId r:id="rId10"/>
  </p:notesMasterIdLst>
  <p:handoutMasterIdLst>
    <p:handoutMasterId r:id="rId11"/>
  </p:handoutMasterIdLst>
  <p:sldIdLst>
    <p:sldId id="320" r:id="rId4"/>
    <p:sldId id="304" r:id="rId5"/>
    <p:sldId id="316" r:id="rId6"/>
    <p:sldId id="334" r:id="rId7"/>
    <p:sldId id="336" r:id="rId8"/>
    <p:sldId id="289" r:id="rId9"/>
  </p:sldIdLst>
  <p:sldSz cx="9144000" cy="6858000" type="screen4x3"/>
  <p:notesSz cx="6810375" cy="9942513"/>
  <p:defaultTextStyle>
    <a:defPPr>
      <a:defRPr lang="en-US"/>
    </a:defPPr>
    <a:lvl1pPr algn="l" rtl="0" eaLnBrk="0" fontAlgn="base" hangingPunct="0">
      <a:spcBef>
        <a:spcPct val="0"/>
      </a:spcBef>
      <a:spcAft>
        <a:spcPct val="0"/>
      </a:spcAft>
      <a:defRPr sz="2400" kern="1200">
        <a:solidFill>
          <a:schemeClr val="tx1"/>
        </a:solidFill>
        <a:latin typeface="Times"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Times"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Times"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Times"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Times" charset="0"/>
        <a:ea typeface="MS PGothic" pitchFamily="34" charset="-128"/>
        <a:cs typeface="+mn-cs"/>
      </a:defRPr>
    </a:lvl5pPr>
    <a:lvl6pPr marL="2286000" algn="l" defTabSz="914400" rtl="0" eaLnBrk="1" latinLnBrk="0" hangingPunct="1">
      <a:defRPr sz="2400" kern="1200">
        <a:solidFill>
          <a:schemeClr val="tx1"/>
        </a:solidFill>
        <a:latin typeface="Times" charset="0"/>
        <a:ea typeface="MS PGothic" pitchFamily="34" charset="-128"/>
        <a:cs typeface="+mn-cs"/>
      </a:defRPr>
    </a:lvl6pPr>
    <a:lvl7pPr marL="2743200" algn="l" defTabSz="914400" rtl="0" eaLnBrk="1" latinLnBrk="0" hangingPunct="1">
      <a:defRPr sz="2400" kern="1200">
        <a:solidFill>
          <a:schemeClr val="tx1"/>
        </a:solidFill>
        <a:latin typeface="Times" charset="0"/>
        <a:ea typeface="MS PGothic" pitchFamily="34" charset="-128"/>
        <a:cs typeface="+mn-cs"/>
      </a:defRPr>
    </a:lvl7pPr>
    <a:lvl8pPr marL="3200400" algn="l" defTabSz="914400" rtl="0" eaLnBrk="1" latinLnBrk="0" hangingPunct="1">
      <a:defRPr sz="2400" kern="1200">
        <a:solidFill>
          <a:schemeClr val="tx1"/>
        </a:solidFill>
        <a:latin typeface="Times" charset="0"/>
        <a:ea typeface="MS PGothic" pitchFamily="34" charset="-128"/>
        <a:cs typeface="+mn-cs"/>
      </a:defRPr>
    </a:lvl8pPr>
    <a:lvl9pPr marL="3657600" algn="l" defTabSz="914400" rtl="0" eaLnBrk="1" latinLnBrk="0" hangingPunct="1">
      <a:defRPr sz="2400" kern="1200">
        <a:solidFill>
          <a:schemeClr val="tx1"/>
        </a:solidFill>
        <a:latin typeface="Times"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en.hammett" initials="kh" lastIdx="8" clrIdx="0"/>
  <p:cmAuthor id="1" name="liz.martlew" initials="lm"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FF5050"/>
    <a:srgbClr val="00FF99"/>
    <a:srgbClr val="66FF99"/>
    <a:srgbClr val="FF9933"/>
    <a:srgbClr val="FFCCFF"/>
    <a:srgbClr val="D9003A"/>
    <a:srgbClr val="1E9D8B"/>
    <a:srgbClr val="F3CF45"/>
    <a:srgbClr val="7731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84" autoAdjust="0"/>
    <p:restoredTop sz="55595" autoAdjust="0"/>
  </p:normalViewPr>
  <p:slideViewPr>
    <p:cSldViewPr>
      <p:cViewPr varScale="1">
        <p:scale>
          <a:sx n="40" d="100"/>
          <a:sy n="40" d="100"/>
        </p:scale>
        <p:origin x="2220"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31C7B6-4221-40BD-BF20-679A91AEB63B}"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GB"/>
        </a:p>
      </dgm:t>
    </dgm:pt>
    <dgm:pt modelId="{45279D19-F383-4D83-BC18-08A247A3314B}">
      <dgm:prSet phldrT="[Text]"/>
      <dgm:spPr/>
      <dgm:t>
        <a:bodyPr/>
        <a:lstStyle/>
        <a:p>
          <a:r>
            <a:rPr lang="en-GB" dirty="0"/>
            <a:t>3 Managers </a:t>
          </a:r>
        </a:p>
      </dgm:t>
    </dgm:pt>
    <dgm:pt modelId="{8CB00498-53ED-4E4E-BD8B-72FC171CB579}" type="parTrans" cxnId="{AA34FB02-E7ED-4737-AD66-97D01C878A03}">
      <dgm:prSet/>
      <dgm:spPr/>
      <dgm:t>
        <a:bodyPr/>
        <a:lstStyle/>
        <a:p>
          <a:endParaRPr lang="en-GB"/>
        </a:p>
      </dgm:t>
    </dgm:pt>
    <dgm:pt modelId="{67F939FA-1424-4F01-A13F-B7AA8EEBA8E3}" type="sibTrans" cxnId="{AA34FB02-E7ED-4737-AD66-97D01C878A03}">
      <dgm:prSet/>
      <dgm:spPr/>
      <dgm:t>
        <a:bodyPr/>
        <a:lstStyle/>
        <a:p>
          <a:endParaRPr lang="en-GB"/>
        </a:p>
      </dgm:t>
    </dgm:pt>
    <dgm:pt modelId="{D5574AD3-179F-41CF-B815-A280245E1C2C}">
      <dgm:prSet phldrT="[Text]" custT="1"/>
      <dgm:spPr/>
      <dgm:t>
        <a:bodyPr/>
        <a:lstStyle/>
        <a:p>
          <a:r>
            <a:rPr lang="en-GB" sz="1800" dirty="0"/>
            <a:t>8 Senior Practitioners</a:t>
          </a:r>
        </a:p>
      </dgm:t>
    </dgm:pt>
    <dgm:pt modelId="{BFE0AB2E-2CB9-4F8E-B9BE-35458A929804}" type="parTrans" cxnId="{B248695C-E9F8-4FF4-AC2E-F8172ABC5148}">
      <dgm:prSet/>
      <dgm:spPr/>
      <dgm:t>
        <a:bodyPr/>
        <a:lstStyle/>
        <a:p>
          <a:endParaRPr lang="en-GB"/>
        </a:p>
      </dgm:t>
    </dgm:pt>
    <dgm:pt modelId="{03C17CF6-A2C4-439A-80A2-4FC69708CE18}" type="sibTrans" cxnId="{B248695C-E9F8-4FF4-AC2E-F8172ABC5148}">
      <dgm:prSet/>
      <dgm:spPr/>
      <dgm:t>
        <a:bodyPr/>
        <a:lstStyle/>
        <a:p>
          <a:endParaRPr lang="en-GB"/>
        </a:p>
      </dgm:t>
    </dgm:pt>
    <dgm:pt modelId="{EE683AD4-F9A6-4763-8A4C-FA0D7F262725}">
      <dgm:prSet phldrT="[Text]" custT="1"/>
      <dgm:spPr/>
      <dgm:t>
        <a:bodyPr/>
        <a:lstStyle/>
        <a:p>
          <a:r>
            <a:rPr lang="en-GB" sz="1800" dirty="0"/>
            <a:t>10 Social Workers </a:t>
          </a:r>
        </a:p>
      </dgm:t>
    </dgm:pt>
    <dgm:pt modelId="{094C0E17-CCCE-4796-86C8-D0BEFD709422}" type="parTrans" cxnId="{6C46FE24-AA5F-4C75-BB9F-AC4FCF22DB94}">
      <dgm:prSet/>
      <dgm:spPr/>
      <dgm:t>
        <a:bodyPr/>
        <a:lstStyle/>
        <a:p>
          <a:endParaRPr lang="en-GB"/>
        </a:p>
      </dgm:t>
    </dgm:pt>
    <dgm:pt modelId="{096A10F3-CA31-487C-B68F-CF67861B9A83}" type="sibTrans" cxnId="{6C46FE24-AA5F-4C75-BB9F-AC4FCF22DB94}">
      <dgm:prSet/>
      <dgm:spPr/>
      <dgm:t>
        <a:bodyPr/>
        <a:lstStyle/>
        <a:p>
          <a:endParaRPr lang="en-GB"/>
        </a:p>
      </dgm:t>
    </dgm:pt>
    <dgm:pt modelId="{3B954226-19EA-4316-BA68-3E06047F58E8}">
      <dgm:prSet phldrT="[Text]" custT="1"/>
      <dgm:spPr/>
      <dgm:t>
        <a:bodyPr/>
        <a:lstStyle/>
        <a:p>
          <a:r>
            <a:rPr lang="en-GB" sz="1800" dirty="0"/>
            <a:t>Business Admin</a:t>
          </a:r>
          <a:r>
            <a:rPr lang="en-GB" sz="1700" dirty="0"/>
            <a:t> </a:t>
          </a:r>
        </a:p>
      </dgm:t>
    </dgm:pt>
    <dgm:pt modelId="{B660E056-3D2E-4F63-B49F-21D3912F4A38}" type="parTrans" cxnId="{EC4D2CA8-F03F-499A-B5AD-DDEDB9B4B22E}">
      <dgm:prSet/>
      <dgm:spPr/>
      <dgm:t>
        <a:bodyPr/>
        <a:lstStyle/>
        <a:p>
          <a:endParaRPr lang="en-GB"/>
        </a:p>
      </dgm:t>
    </dgm:pt>
    <dgm:pt modelId="{BA0E2627-FFC5-4D2A-B57F-27423ABD9969}" type="sibTrans" cxnId="{EC4D2CA8-F03F-499A-B5AD-DDEDB9B4B22E}">
      <dgm:prSet/>
      <dgm:spPr/>
      <dgm:t>
        <a:bodyPr/>
        <a:lstStyle/>
        <a:p>
          <a:endParaRPr lang="en-GB"/>
        </a:p>
      </dgm:t>
    </dgm:pt>
    <dgm:pt modelId="{F4BF426F-B437-4C5E-8111-0E39BBF2B6EE}">
      <dgm:prSet phldrT="[Text]" custT="1"/>
      <dgm:spPr/>
      <dgm:t>
        <a:bodyPr/>
        <a:lstStyle/>
        <a:p>
          <a:r>
            <a:rPr lang="en-GB" sz="1800" dirty="0"/>
            <a:t>9 Family Advisers </a:t>
          </a:r>
        </a:p>
      </dgm:t>
    </dgm:pt>
    <dgm:pt modelId="{E00830BF-4994-4394-AC55-AD9744D09C57}" type="parTrans" cxnId="{AC3C1B47-474E-4137-BBA3-C0A5F48D6228}">
      <dgm:prSet/>
      <dgm:spPr/>
      <dgm:t>
        <a:bodyPr/>
        <a:lstStyle/>
        <a:p>
          <a:endParaRPr lang="en-GB"/>
        </a:p>
      </dgm:t>
    </dgm:pt>
    <dgm:pt modelId="{25F833FB-CC3E-45BD-9988-3A7266C2A97E}" type="sibTrans" cxnId="{AC3C1B47-474E-4137-BBA3-C0A5F48D6228}">
      <dgm:prSet/>
      <dgm:spPr/>
      <dgm:t>
        <a:bodyPr/>
        <a:lstStyle/>
        <a:p>
          <a:endParaRPr lang="en-GB"/>
        </a:p>
      </dgm:t>
    </dgm:pt>
    <dgm:pt modelId="{23FFBCF9-469B-4B9B-948D-4B8B6DEF4C7C}" type="pres">
      <dgm:prSet presAssocID="{DA31C7B6-4221-40BD-BF20-679A91AEB63B}" presName="Name0" presStyleCnt="0">
        <dgm:presLayoutVars>
          <dgm:chMax val="1"/>
          <dgm:dir/>
          <dgm:animLvl val="ctr"/>
          <dgm:resizeHandles val="exact"/>
        </dgm:presLayoutVars>
      </dgm:prSet>
      <dgm:spPr/>
    </dgm:pt>
    <dgm:pt modelId="{A437E47A-5C4F-4705-B0ED-F92816DAE8F0}" type="pres">
      <dgm:prSet presAssocID="{45279D19-F383-4D83-BC18-08A247A3314B}" presName="centerShape" presStyleLbl="node0" presStyleIdx="0" presStyleCnt="1"/>
      <dgm:spPr/>
    </dgm:pt>
    <dgm:pt modelId="{4B156526-9D41-41A5-B7C6-DE6F7B6AA890}" type="pres">
      <dgm:prSet presAssocID="{D5574AD3-179F-41CF-B815-A280245E1C2C}" presName="node" presStyleLbl="node1" presStyleIdx="0" presStyleCnt="4" custScaleX="147302">
        <dgm:presLayoutVars>
          <dgm:bulletEnabled val="1"/>
        </dgm:presLayoutVars>
      </dgm:prSet>
      <dgm:spPr/>
    </dgm:pt>
    <dgm:pt modelId="{68F67316-9F94-4530-88C4-CB06556B099F}" type="pres">
      <dgm:prSet presAssocID="{D5574AD3-179F-41CF-B815-A280245E1C2C}" presName="dummy" presStyleCnt="0"/>
      <dgm:spPr/>
    </dgm:pt>
    <dgm:pt modelId="{466DA56F-064D-4505-8F56-A4481344275E}" type="pres">
      <dgm:prSet presAssocID="{03C17CF6-A2C4-439A-80A2-4FC69708CE18}" presName="sibTrans" presStyleLbl="sibTrans2D1" presStyleIdx="0" presStyleCnt="4"/>
      <dgm:spPr/>
    </dgm:pt>
    <dgm:pt modelId="{5148BDB6-1B9A-4C40-8813-0C4E0D42535D}" type="pres">
      <dgm:prSet presAssocID="{EE683AD4-F9A6-4763-8A4C-FA0D7F262725}" presName="node" presStyleLbl="node1" presStyleIdx="1" presStyleCnt="4">
        <dgm:presLayoutVars>
          <dgm:bulletEnabled val="1"/>
        </dgm:presLayoutVars>
      </dgm:prSet>
      <dgm:spPr/>
    </dgm:pt>
    <dgm:pt modelId="{844C5E8F-E46A-43F3-88B0-1BDDF662DE40}" type="pres">
      <dgm:prSet presAssocID="{EE683AD4-F9A6-4763-8A4C-FA0D7F262725}" presName="dummy" presStyleCnt="0"/>
      <dgm:spPr/>
    </dgm:pt>
    <dgm:pt modelId="{C665FE69-6BE8-49C2-BA7F-03310545F2B7}" type="pres">
      <dgm:prSet presAssocID="{096A10F3-CA31-487C-B68F-CF67861B9A83}" presName="sibTrans" presStyleLbl="sibTrans2D1" presStyleIdx="1" presStyleCnt="4"/>
      <dgm:spPr/>
    </dgm:pt>
    <dgm:pt modelId="{E0F2A70E-C94E-4D48-A852-9947BFB42280}" type="pres">
      <dgm:prSet presAssocID="{3B954226-19EA-4316-BA68-3E06047F58E8}" presName="node" presStyleLbl="node1" presStyleIdx="2" presStyleCnt="4" custScaleX="122898">
        <dgm:presLayoutVars>
          <dgm:bulletEnabled val="1"/>
        </dgm:presLayoutVars>
      </dgm:prSet>
      <dgm:spPr/>
    </dgm:pt>
    <dgm:pt modelId="{6C5C8200-632B-461E-9D31-20BB35AC5E25}" type="pres">
      <dgm:prSet presAssocID="{3B954226-19EA-4316-BA68-3E06047F58E8}" presName="dummy" presStyleCnt="0"/>
      <dgm:spPr/>
    </dgm:pt>
    <dgm:pt modelId="{0E699210-A022-4470-887F-09F7EF2919E0}" type="pres">
      <dgm:prSet presAssocID="{BA0E2627-FFC5-4D2A-B57F-27423ABD9969}" presName="sibTrans" presStyleLbl="sibTrans2D1" presStyleIdx="2" presStyleCnt="4"/>
      <dgm:spPr/>
    </dgm:pt>
    <dgm:pt modelId="{8D756F0E-8A8A-4598-8AC7-855D27DC7BEA}" type="pres">
      <dgm:prSet presAssocID="{F4BF426F-B437-4C5E-8111-0E39BBF2B6EE}" presName="node" presStyleLbl="node1" presStyleIdx="3" presStyleCnt="4">
        <dgm:presLayoutVars>
          <dgm:bulletEnabled val="1"/>
        </dgm:presLayoutVars>
      </dgm:prSet>
      <dgm:spPr/>
    </dgm:pt>
    <dgm:pt modelId="{972F7C02-E11C-4875-8FEE-193FA893F90A}" type="pres">
      <dgm:prSet presAssocID="{F4BF426F-B437-4C5E-8111-0E39BBF2B6EE}" presName="dummy" presStyleCnt="0"/>
      <dgm:spPr/>
    </dgm:pt>
    <dgm:pt modelId="{9F7484FD-B09D-4564-B1E0-0B164B29A231}" type="pres">
      <dgm:prSet presAssocID="{25F833FB-CC3E-45BD-9988-3A7266C2A97E}" presName="sibTrans" presStyleLbl="sibTrans2D1" presStyleIdx="3" presStyleCnt="4"/>
      <dgm:spPr/>
    </dgm:pt>
  </dgm:ptLst>
  <dgm:cxnLst>
    <dgm:cxn modelId="{AA34FB02-E7ED-4737-AD66-97D01C878A03}" srcId="{DA31C7B6-4221-40BD-BF20-679A91AEB63B}" destId="{45279D19-F383-4D83-BC18-08A247A3314B}" srcOrd="0" destOrd="0" parTransId="{8CB00498-53ED-4E4E-BD8B-72FC171CB579}" sibTransId="{67F939FA-1424-4F01-A13F-B7AA8EEBA8E3}"/>
    <dgm:cxn modelId="{93368910-992C-4786-8994-A9DAB4BCC153}" type="presOf" srcId="{45279D19-F383-4D83-BC18-08A247A3314B}" destId="{A437E47A-5C4F-4705-B0ED-F92816DAE8F0}" srcOrd="0" destOrd="0" presId="urn:microsoft.com/office/officeart/2005/8/layout/radial6"/>
    <dgm:cxn modelId="{7AC1BD22-2AE3-446E-91E9-9DC76C894E15}" type="presOf" srcId="{EE683AD4-F9A6-4763-8A4C-FA0D7F262725}" destId="{5148BDB6-1B9A-4C40-8813-0C4E0D42535D}" srcOrd="0" destOrd="0" presId="urn:microsoft.com/office/officeart/2005/8/layout/radial6"/>
    <dgm:cxn modelId="{6C46FE24-AA5F-4C75-BB9F-AC4FCF22DB94}" srcId="{45279D19-F383-4D83-BC18-08A247A3314B}" destId="{EE683AD4-F9A6-4763-8A4C-FA0D7F262725}" srcOrd="1" destOrd="0" parTransId="{094C0E17-CCCE-4796-86C8-D0BEFD709422}" sibTransId="{096A10F3-CA31-487C-B68F-CF67861B9A83}"/>
    <dgm:cxn modelId="{EA542F2F-512A-4334-A29D-9F225F98084B}" type="presOf" srcId="{D5574AD3-179F-41CF-B815-A280245E1C2C}" destId="{4B156526-9D41-41A5-B7C6-DE6F7B6AA890}" srcOrd="0" destOrd="0" presId="urn:microsoft.com/office/officeart/2005/8/layout/radial6"/>
    <dgm:cxn modelId="{B248695C-E9F8-4FF4-AC2E-F8172ABC5148}" srcId="{45279D19-F383-4D83-BC18-08A247A3314B}" destId="{D5574AD3-179F-41CF-B815-A280245E1C2C}" srcOrd="0" destOrd="0" parTransId="{BFE0AB2E-2CB9-4F8E-B9BE-35458A929804}" sibTransId="{03C17CF6-A2C4-439A-80A2-4FC69708CE18}"/>
    <dgm:cxn modelId="{1BEA5D46-2F60-4511-A00F-C14469F0B0CA}" type="presOf" srcId="{BA0E2627-FFC5-4D2A-B57F-27423ABD9969}" destId="{0E699210-A022-4470-887F-09F7EF2919E0}" srcOrd="0" destOrd="0" presId="urn:microsoft.com/office/officeart/2005/8/layout/radial6"/>
    <dgm:cxn modelId="{AC3C1B47-474E-4137-BBA3-C0A5F48D6228}" srcId="{45279D19-F383-4D83-BC18-08A247A3314B}" destId="{F4BF426F-B437-4C5E-8111-0E39BBF2B6EE}" srcOrd="3" destOrd="0" parTransId="{E00830BF-4994-4394-AC55-AD9744D09C57}" sibTransId="{25F833FB-CC3E-45BD-9988-3A7266C2A97E}"/>
    <dgm:cxn modelId="{F1FE2768-4CF1-44A6-8212-6BD1F6417110}" type="presOf" srcId="{25F833FB-CC3E-45BD-9988-3A7266C2A97E}" destId="{9F7484FD-B09D-4564-B1E0-0B164B29A231}" srcOrd="0" destOrd="0" presId="urn:microsoft.com/office/officeart/2005/8/layout/radial6"/>
    <dgm:cxn modelId="{D9BF4570-03F2-4E13-A7F5-A4D46E3EB3E8}" type="presOf" srcId="{F4BF426F-B437-4C5E-8111-0E39BBF2B6EE}" destId="{8D756F0E-8A8A-4598-8AC7-855D27DC7BEA}" srcOrd="0" destOrd="0" presId="urn:microsoft.com/office/officeart/2005/8/layout/radial6"/>
    <dgm:cxn modelId="{EC4D2CA8-F03F-499A-B5AD-DDEDB9B4B22E}" srcId="{45279D19-F383-4D83-BC18-08A247A3314B}" destId="{3B954226-19EA-4316-BA68-3E06047F58E8}" srcOrd="2" destOrd="0" parTransId="{B660E056-3D2E-4F63-B49F-21D3912F4A38}" sibTransId="{BA0E2627-FFC5-4D2A-B57F-27423ABD9969}"/>
    <dgm:cxn modelId="{4F753EAD-9565-4410-A7E4-5845ECA4128F}" type="presOf" srcId="{03C17CF6-A2C4-439A-80A2-4FC69708CE18}" destId="{466DA56F-064D-4505-8F56-A4481344275E}" srcOrd="0" destOrd="0" presId="urn:microsoft.com/office/officeart/2005/8/layout/radial6"/>
    <dgm:cxn modelId="{78643CAF-F0F7-4E14-83C9-ACA29A61B16D}" type="presOf" srcId="{DA31C7B6-4221-40BD-BF20-679A91AEB63B}" destId="{23FFBCF9-469B-4B9B-948D-4B8B6DEF4C7C}" srcOrd="0" destOrd="0" presId="urn:microsoft.com/office/officeart/2005/8/layout/radial6"/>
    <dgm:cxn modelId="{09E68EC0-8403-4D7C-AC8A-6B506BF4D5BA}" type="presOf" srcId="{3B954226-19EA-4316-BA68-3E06047F58E8}" destId="{E0F2A70E-C94E-4D48-A852-9947BFB42280}" srcOrd="0" destOrd="0" presId="urn:microsoft.com/office/officeart/2005/8/layout/radial6"/>
    <dgm:cxn modelId="{9F98D0E0-C0DC-4544-A4BD-983703C9EA48}" type="presOf" srcId="{096A10F3-CA31-487C-B68F-CF67861B9A83}" destId="{C665FE69-6BE8-49C2-BA7F-03310545F2B7}" srcOrd="0" destOrd="0" presId="urn:microsoft.com/office/officeart/2005/8/layout/radial6"/>
    <dgm:cxn modelId="{E9E7766E-4D05-471C-98E1-08523A7E2D18}" type="presParOf" srcId="{23FFBCF9-469B-4B9B-948D-4B8B6DEF4C7C}" destId="{A437E47A-5C4F-4705-B0ED-F92816DAE8F0}" srcOrd="0" destOrd="0" presId="urn:microsoft.com/office/officeart/2005/8/layout/radial6"/>
    <dgm:cxn modelId="{CE5D5E33-1BEB-4FBC-B933-F17CF28B3428}" type="presParOf" srcId="{23FFBCF9-469B-4B9B-948D-4B8B6DEF4C7C}" destId="{4B156526-9D41-41A5-B7C6-DE6F7B6AA890}" srcOrd="1" destOrd="0" presId="urn:microsoft.com/office/officeart/2005/8/layout/radial6"/>
    <dgm:cxn modelId="{37448E4C-FE6F-49F3-8987-53B2A57FEB29}" type="presParOf" srcId="{23FFBCF9-469B-4B9B-948D-4B8B6DEF4C7C}" destId="{68F67316-9F94-4530-88C4-CB06556B099F}" srcOrd="2" destOrd="0" presId="urn:microsoft.com/office/officeart/2005/8/layout/radial6"/>
    <dgm:cxn modelId="{D99D2847-C3CF-46B7-80EC-FD270F879E1C}" type="presParOf" srcId="{23FFBCF9-469B-4B9B-948D-4B8B6DEF4C7C}" destId="{466DA56F-064D-4505-8F56-A4481344275E}" srcOrd="3" destOrd="0" presId="urn:microsoft.com/office/officeart/2005/8/layout/radial6"/>
    <dgm:cxn modelId="{51CC9C3C-3C59-47D4-A393-F089F5900DFF}" type="presParOf" srcId="{23FFBCF9-469B-4B9B-948D-4B8B6DEF4C7C}" destId="{5148BDB6-1B9A-4C40-8813-0C4E0D42535D}" srcOrd="4" destOrd="0" presId="urn:microsoft.com/office/officeart/2005/8/layout/radial6"/>
    <dgm:cxn modelId="{0B44F962-14E2-4E4C-A6D3-249985238A58}" type="presParOf" srcId="{23FFBCF9-469B-4B9B-948D-4B8B6DEF4C7C}" destId="{844C5E8F-E46A-43F3-88B0-1BDDF662DE40}" srcOrd="5" destOrd="0" presId="urn:microsoft.com/office/officeart/2005/8/layout/radial6"/>
    <dgm:cxn modelId="{B30B181C-3EEA-4EEA-B6E8-A0AE1D3D62B3}" type="presParOf" srcId="{23FFBCF9-469B-4B9B-948D-4B8B6DEF4C7C}" destId="{C665FE69-6BE8-49C2-BA7F-03310545F2B7}" srcOrd="6" destOrd="0" presId="urn:microsoft.com/office/officeart/2005/8/layout/radial6"/>
    <dgm:cxn modelId="{C470D694-AE66-4E7B-AA97-BA17DDA50623}" type="presParOf" srcId="{23FFBCF9-469B-4B9B-948D-4B8B6DEF4C7C}" destId="{E0F2A70E-C94E-4D48-A852-9947BFB42280}" srcOrd="7" destOrd="0" presId="urn:microsoft.com/office/officeart/2005/8/layout/radial6"/>
    <dgm:cxn modelId="{D43C357B-30C6-449E-A5E8-8E8020E7B58B}" type="presParOf" srcId="{23FFBCF9-469B-4B9B-948D-4B8B6DEF4C7C}" destId="{6C5C8200-632B-461E-9D31-20BB35AC5E25}" srcOrd="8" destOrd="0" presId="urn:microsoft.com/office/officeart/2005/8/layout/radial6"/>
    <dgm:cxn modelId="{65C9C5DC-0562-422F-BC33-1E6383D282D9}" type="presParOf" srcId="{23FFBCF9-469B-4B9B-948D-4B8B6DEF4C7C}" destId="{0E699210-A022-4470-887F-09F7EF2919E0}" srcOrd="9" destOrd="0" presId="urn:microsoft.com/office/officeart/2005/8/layout/radial6"/>
    <dgm:cxn modelId="{85A4E368-833D-407B-8D8E-68C83CF3CE07}" type="presParOf" srcId="{23FFBCF9-469B-4B9B-948D-4B8B6DEF4C7C}" destId="{8D756F0E-8A8A-4598-8AC7-855D27DC7BEA}" srcOrd="10" destOrd="0" presId="urn:microsoft.com/office/officeart/2005/8/layout/radial6"/>
    <dgm:cxn modelId="{D019938D-41E8-4E4C-87CF-272A9C6C0897}" type="presParOf" srcId="{23FFBCF9-469B-4B9B-948D-4B8B6DEF4C7C}" destId="{972F7C02-E11C-4875-8FEE-193FA893F90A}" srcOrd="11" destOrd="0" presId="urn:microsoft.com/office/officeart/2005/8/layout/radial6"/>
    <dgm:cxn modelId="{67204787-7D28-490E-BFDF-C3A707270A97}" type="presParOf" srcId="{23FFBCF9-469B-4B9B-948D-4B8B6DEF4C7C}" destId="{9F7484FD-B09D-4564-B1E0-0B164B29A231}"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7484FD-B09D-4564-B1E0-0B164B29A231}">
      <dsp:nvSpPr>
        <dsp:cNvPr id="0" name=""/>
        <dsp:cNvSpPr/>
      </dsp:nvSpPr>
      <dsp:spPr>
        <a:xfrm>
          <a:off x="549890" y="597156"/>
          <a:ext cx="3663090" cy="3663090"/>
        </a:xfrm>
        <a:prstGeom prst="blockArc">
          <a:avLst>
            <a:gd name="adj1" fmla="val 10800000"/>
            <a:gd name="adj2" fmla="val 162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E699210-A022-4470-887F-09F7EF2919E0}">
      <dsp:nvSpPr>
        <dsp:cNvPr id="0" name=""/>
        <dsp:cNvSpPr/>
      </dsp:nvSpPr>
      <dsp:spPr>
        <a:xfrm>
          <a:off x="549890" y="597156"/>
          <a:ext cx="3663090" cy="3663090"/>
        </a:xfrm>
        <a:prstGeom prst="blockArc">
          <a:avLst>
            <a:gd name="adj1" fmla="val 5400000"/>
            <a:gd name="adj2" fmla="val 108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665FE69-6BE8-49C2-BA7F-03310545F2B7}">
      <dsp:nvSpPr>
        <dsp:cNvPr id="0" name=""/>
        <dsp:cNvSpPr/>
      </dsp:nvSpPr>
      <dsp:spPr>
        <a:xfrm>
          <a:off x="549890" y="597156"/>
          <a:ext cx="3663090" cy="3663090"/>
        </a:xfrm>
        <a:prstGeom prst="blockArc">
          <a:avLst>
            <a:gd name="adj1" fmla="val 0"/>
            <a:gd name="adj2" fmla="val 54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66DA56F-064D-4505-8F56-A4481344275E}">
      <dsp:nvSpPr>
        <dsp:cNvPr id="0" name=""/>
        <dsp:cNvSpPr/>
      </dsp:nvSpPr>
      <dsp:spPr>
        <a:xfrm>
          <a:off x="549890" y="597156"/>
          <a:ext cx="3663090" cy="3663090"/>
        </a:xfrm>
        <a:prstGeom prst="blockArc">
          <a:avLst>
            <a:gd name="adj1" fmla="val 16200000"/>
            <a:gd name="adj2" fmla="val 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437E47A-5C4F-4705-B0ED-F92816DAE8F0}">
      <dsp:nvSpPr>
        <dsp:cNvPr id="0" name=""/>
        <dsp:cNvSpPr/>
      </dsp:nvSpPr>
      <dsp:spPr>
        <a:xfrm>
          <a:off x="1538398" y="1585663"/>
          <a:ext cx="1686075" cy="168607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GB" sz="2200" kern="1200" dirty="0"/>
            <a:t>3 Managers </a:t>
          </a:r>
        </a:p>
      </dsp:txBody>
      <dsp:txXfrm>
        <a:off x="1785318" y="1832583"/>
        <a:ext cx="1192235" cy="1192235"/>
      </dsp:txXfrm>
    </dsp:sp>
    <dsp:sp modelId="{4B156526-9D41-41A5-B7C6-DE6F7B6AA890}">
      <dsp:nvSpPr>
        <dsp:cNvPr id="0" name=""/>
        <dsp:cNvSpPr/>
      </dsp:nvSpPr>
      <dsp:spPr>
        <a:xfrm>
          <a:off x="1512168" y="49519"/>
          <a:ext cx="1738535" cy="118025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kern="1200" dirty="0"/>
            <a:t>8 Senior Practitioners</a:t>
          </a:r>
        </a:p>
      </dsp:txBody>
      <dsp:txXfrm>
        <a:off x="1766771" y="222363"/>
        <a:ext cx="1229329" cy="834564"/>
      </dsp:txXfrm>
    </dsp:sp>
    <dsp:sp modelId="{5148BDB6-1B9A-4C40-8813-0C4E0D42535D}">
      <dsp:nvSpPr>
        <dsp:cNvPr id="0" name=""/>
        <dsp:cNvSpPr/>
      </dsp:nvSpPr>
      <dsp:spPr>
        <a:xfrm>
          <a:off x="3580365" y="1838575"/>
          <a:ext cx="1180252" cy="118025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kern="1200" dirty="0"/>
            <a:t>10 Social Workers </a:t>
          </a:r>
        </a:p>
      </dsp:txBody>
      <dsp:txXfrm>
        <a:off x="3753209" y="2011419"/>
        <a:ext cx="834564" cy="834564"/>
      </dsp:txXfrm>
    </dsp:sp>
    <dsp:sp modelId="{E0F2A70E-C94E-4D48-A852-9947BFB42280}">
      <dsp:nvSpPr>
        <dsp:cNvPr id="0" name=""/>
        <dsp:cNvSpPr/>
      </dsp:nvSpPr>
      <dsp:spPr>
        <a:xfrm>
          <a:off x="1656182" y="3627631"/>
          <a:ext cx="1450506" cy="118025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kern="1200" dirty="0"/>
            <a:t>Business Admin</a:t>
          </a:r>
          <a:r>
            <a:rPr lang="en-GB" sz="1700" kern="1200" dirty="0"/>
            <a:t> </a:t>
          </a:r>
        </a:p>
      </dsp:txBody>
      <dsp:txXfrm>
        <a:off x="1868604" y="3800475"/>
        <a:ext cx="1025662" cy="834564"/>
      </dsp:txXfrm>
    </dsp:sp>
    <dsp:sp modelId="{8D756F0E-8A8A-4598-8AC7-855D27DC7BEA}">
      <dsp:nvSpPr>
        <dsp:cNvPr id="0" name=""/>
        <dsp:cNvSpPr/>
      </dsp:nvSpPr>
      <dsp:spPr>
        <a:xfrm>
          <a:off x="2253" y="1838575"/>
          <a:ext cx="1180252" cy="118025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kern="1200" dirty="0"/>
            <a:t>9 Family Advisers </a:t>
          </a:r>
        </a:p>
      </dsp:txBody>
      <dsp:txXfrm>
        <a:off x="175097" y="2011419"/>
        <a:ext cx="834564" cy="834564"/>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dirty="0"/>
          </a:p>
        </p:txBody>
      </p:sp>
      <p:sp>
        <p:nvSpPr>
          <p:cNvPr id="5123" name="Rectangle 3"/>
          <p:cNvSpPr>
            <a:spLocks noGrp="1" noChangeArrowheads="1"/>
          </p:cNvSpPr>
          <p:nvPr>
            <p:ph type="dt" sz="quarter" idx="1"/>
          </p:nvPr>
        </p:nvSpPr>
        <p:spPr bwMode="auto">
          <a:xfrm>
            <a:off x="3859212"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dirty="0"/>
          </a:p>
        </p:txBody>
      </p:sp>
      <p:sp>
        <p:nvSpPr>
          <p:cNvPr id="5124" name="Rectangle 4"/>
          <p:cNvSpPr>
            <a:spLocks noGrp="1" noChangeArrowheads="1"/>
          </p:cNvSpPr>
          <p:nvPr>
            <p:ph type="ftr" sz="quarter" idx="2"/>
          </p:nvPr>
        </p:nvSpPr>
        <p:spPr bwMode="auto">
          <a:xfrm>
            <a:off x="0" y="9445387"/>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dirty="0"/>
          </a:p>
        </p:txBody>
      </p:sp>
      <p:sp>
        <p:nvSpPr>
          <p:cNvPr id="5125" name="Rectangle 5"/>
          <p:cNvSpPr>
            <a:spLocks noGrp="1" noChangeArrowheads="1"/>
          </p:cNvSpPr>
          <p:nvPr>
            <p:ph type="sldNum" sz="quarter" idx="3"/>
          </p:nvPr>
        </p:nvSpPr>
        <p:spPr bwMode="auto">
          <a:xfrm>
            <a:off x="3859212" y="9445387"/>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A76C424-72E7-44F4-AEE2-E8C0645FEBC6}" type="slidenum">
              <a:rPr lang="en-US"/>
              <a:pPr>
                <a:defRPr/>
              </a:pPr>
              <a:t>‹#›</a:t>
            </a:fld>
            <a:endParaRPr lang="en-US" dirty="0"/>
          </a:p>
        </p:txBody>
      </p:sp>
    </p:spTree>
    <p:extLst>
      <p:ext uri="{BB962C8B-B14F-4D97-AF65-F5344CB8AC3E}">
        <p14:creationId xmlns:p14="http://schemas.microsoft.com/office/powerpoint/2010/main" val="3081488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dirty="0"/>
          </a:p>
        </p:txBody>
      </p:sp>
      <p:sp>
        <p:nvSpPr>
          <p:cNvPr id="16387" name="Rectangle 3"/>
          <p:cNvSpPr>
            <a:spLocks noGrp="1" noChangeArrowheads="1"/>
          </p:cNvSpPr>
          <p:nvPr>
            <p:ph type="dt" idx="1"/>
          </p:nvPr>
        </p:nvSpPr>
        <p:spPr bwMode="auto">
          <a:xfrm>
            <a:off x="3859212"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dirty="0"/>
          </a:p>
        </p:txBody>
      </p:sp>
      <p:sp>
        <p:nvSpPr>
          <p:cNvPr id="16388" name="Rectangle 4"/>
          <p:cNvSpPr>
            <a:spLocks noGrp="1" noRot="1" noChangeAspect="1" noChangeArrowheads="1" noTextEdit="1"/>
          </p:cNvSpPr>
          <p:nvPr>
            <p:ph type="sldImg" idx="2"/>
          </p:nvPr>
        </p:nvSpPr>
        <p:spPr bwMode="auto">
          <a:xfrm>
            <a:off x="920750" y="746125"/>
            <a:ext cx="4968875" cy="3727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6389" name="Rectangle 5"/>
          <p:cNvSpPr>
            <a:spLocks noGrp="1" noChangeArrowheads="1"/>
          </p:cNvSpPr>
          <p:nvPr>
            <p:ph type="body" sz="quarter" idx="3"/>
          </p:nvPr>
        </p:nvSpPr>
        <p:spPr bwMode="auto">
          <a:xfrm>
            <a:off x="908050" y="4722694"/>
            <a:ext cx="4994275" cy="4474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6390" name="Rectangle 6"/>
          <p:cNvSpPr>
            <a:spLocks noGrp="1" noChangeArrowheads="1"/>
          </p:cNvSpPr>
          <p:nvPr>
            <p:ph type="ftr" sz="quarter" idx="4"/>
          </p:nvPr>
        </p:nvSpPr>
        <p:spPr bwMode="auto">
          <a:xfrm>
            <a:off x="0" y="9445387"/>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dirty="0"/>
          </a:p>
        </p:txBody>
      </p:sp>
      <p:sp>
        <p:nvSpPr>
          <p:cNvPr id="16391" name="Rectangle 7"/>
          <p:cNvSpPr>
            <a:spLocks noGrp="1" noChangeArrowheads="1"/>
          </p:cNvSpPr>
          <p:nvPr>
            <p:ph type="sldNum" sz="quarter" idx="5"/>
          </p:nvPr>
        </p:nvSpPr>
        <p:spPr bwMode="auto">
          <a:xfrm>
            <a:off x="3859212" y="9445387"/>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6DD214E-EFA1-4449-A914-56417C3A9286}" type="slidenum">
              <a:rPr lang="en-US"/>
              <a:pPr>
                <a:defRPr/>
              </a:pPr>
              <a:t>‹#›</a:t>
            </a:fld>
            <a:endParaRPr lang="en-US" dirty="0"/>
          </a:p>
        </p:txBody>
      </p:sp>
    </p:spTree>
    <p:extLst>
      <p:ext uri="{BB962C8B-B14F-4D97-AF65-F5344CB8AC3E}">
        <p14:creationId xmlns:p14="http://schemas.microsoft.com/office/powerpoint/2010/main" val="4823370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1pPr>
    <a:lvl2pPr marL="4572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b="1" dirty="0"/>
              <a:t>Slide</a:t>
            </a:r>
            <a:r>
              <a:rPr lang="en-GB" b="1" baseline="0" dirty="0"/>
              <a:t> number: 3</a:t>
            </a:r>
          </a:p>
          <a:p>
            <a:endParaRPr lang="en-GB" baseline="0" dirty="0"/>
          </a:p>
          <a:p>
            <a:r>
              <a:rPr lang="en-GB" sz="1200" b="1" kern="1200" dirty="0">
                <a:solidFill>
                  <a:prstClr val="black"/>
                </a:solidFill>
                <a:latin typeface="Calibri"/>
                <a:ea typeface="MS PGothic" pitchFamily="34" charset="-128"/>
                <a:cs typeface="+mn-cs"/>
              </a:rPr>
              <a:t>Learning Outcome: </a:t>
            </a:r>
          </a:p>
          <a:p>
            <a:endParaRPr lang="en-GB" sz="1200" b="1" kern="1200" dirty="0">
              <a:solidFill>
                <a:prstClr val="black"/>
              </a:solidFill>
              <a:latin typeface="Calibri"/>
              <a:ea typeface="MS PGothic" pitchFamily="34" charset="-128"/>
              <a:cs typeface="+mn-cs"/>
            </a:endParaRPr>
          </a:p>
          <a:p>
            <a:r>
              <a:rPr lang="en-GB" sz="1200" kern="1200" dirty="0">
                <a:solidFill>
                  <a:prstClr val="black"/>
                </a:solidFill>
                <a:latin typeface="Calibri"/>
                <a:ea typeface="MS PGothic" pitchFamily="34" charset="-128"/>
                <a:cs typeface="+mn-cs"/>
              </a:rPr>
              <a:t>The Learner will be able to demonstrate an understanding of the structure and processes of the Children &amp; Families Hub. </a:t>
            </a:r>
          </a:p>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a:t>
            </a:fld>
            <a:endParaRPr lang="en-US" dirty="0"/>
          </a:p>
        </p:txBody>
      </p:sp>
    </p:spTree>
    <p:extLst>
      <p:ext uri="{BB962C8B-B14F-4D97-AF65-F5344CB8AC3E}">
        <p14:creationId xmlns:p14="http://schemas.microsoft.com/office/powerpoint/2010/main" val="2188816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200" b="1" dirty="0">
                <a:effectLst/>
                <a:latin typeface="Calibri"/>
                <a:ea typeface="Calibri"/>
              </a:rPr>
              <a:t>Slide Number : 2</a:t>
            </a:r>
          </a:p>
          <a:p>
            <a:pPr>
              <a:lnSpc>
                <a:spcPct val="100000"/>
              </a:lnSpc>
              <a:spcAft>
                <a:spcPts val="0"/>
              </a:spcAft>
            </a:pPr>
            <a:r>
              <a:rPr lang="en-GB" sz="1100" b="1" dirty="0">
                <a:effectLst/>
                <a:latin typeface="+mn-lt"/>
                <a:ea typeface="Calibri"/>
              </a:rPr>
              <a:t>Title: Children &amp; Families Hub </a:t>
            </a:r>
            <a:endParaRPr lang="en-GB" sz="1100" dirty="0">
              <a:effectLst/>
              <a:latin typeface="+mn-lt"/>
              <a:ea typeface="Calibri"/>
            </a:endParaRP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Key Message(s):</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For those agencies that work across Local Authority borders it should be emphasised that the</a:t>
            </a:r>
            <a:r>
              <a:rPr lang="en-GB" sz="1100" baseline="0" dirty="0">
                <a:effectLst/>
                <a:latin typeface="+mn-lt"/>
                <a:ea typeface="Calibri"/>
              </a:rPr>
              <a:t> </a:t>
            </a:r>
            <a:r>
              <a:rPr lang="en-GB" sz="1100" dirty="0">
                <a:effectLst/>
                <a:latin typeface="+mn-lt"/>
                <a:ea typeface="Calibri"/>
              </a:rPr>
              <a:t>Children &amp; Families Hub relates to ECC area only. </a:t>
            </a:r>
          </a:p>
          <a:p>
            <a:pPr marL="342900" lvl="0" indent="-342900">
              <a:lnSpc>
                <a:spcPct val="100000"/>
              </a:lnSpc>
              <a:spcAft>
                <a:spcPts val="0"/>
              </a:spcAft>
              <a:buFont typeface="Symbol"/>
              <a:buChar char=""/>
            </a:pPr>
            <a:r>
              <a:rPr lang="en-GB" sz="1100" dirty="0">
                <a:effectLst/>
                <a:latin typeface="+mn-lt"/>
                <a:ea typeface="Calibri"/>
              </a:rPr>
              <a:t>Remind attendees that families can request support and members of the public can also report concerns.</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Facilitator Notes </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This slide explains broadly the role of the Hub.</a:t>
            </a:r>
            <a:r>
              <a:rPr lang="en-GB" sz="1100" baseline="0" dirty="0">
                <a:effectLst/>
                <a:latin typeface="+mn-lt"/>
                <a:ea typeface="Calibri"/>
              </a:rPr>
              <a:t> </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The Facilitator can make a judgement as to how much detail they wish to convey.  This may depend upon the audience. </a:t>
            </a:r>
          </a:p>
          <a:p>
            <a:pPr marL="0" lvl="0" indent="0">
              <a:lnSpc>
                <a:spcPct val="100000"/>
              </a:lnSpc>
              <a:spcAft>
                <a:spcPts val="0"/>
              </a:spcAft>
              <a:buFont typeface="Symbol"/>
              <a:buNone/>
            </a:pPr>
            <a:endParaRPr lang="en-GB" sz="1100" b="1" dirty="0">
              <a:effectLst/>
              <a:latin typeface="+mn-lt"/>
              <a:ea typeface="Calibri"/>
            </a:endParaRPr>
          </a:p>
          <a:p>
            <a:pPr>
              <a:lnSpc>
                <a:spcPct val="100000"/>
              </a:lnSpc>
              <a:spcAft>
                <a:spcPts val="0"/>
              </a:spcAft>
            </a:pPr>
            <a:r>
              <a:rPr lang="en-GB" sz="1100" b="1" dirty="0">
                <a:effectLst/>
                <a:latin typeface="+mn-lt"/>
                <a:ea typeface="Calibri"/>
              </a:rPr>
              <a:t>Resources Required  - </a:t>
            </a:r>
            <a:r>
              <a:rPr lang="en-GB" sz="1100" dirty="0">
                <a:effectLst/>
                <a:latin typeface="+mn-lt"/>
                <a:ea typeface="Calibri"/>
              </a:rPr>
              <a:t>None </a:t>
            </a:r>
          </a:p>
          <a:p>
            <a:pPr>
              <a:lnSpc>
                <a:spcPct val="100000"/>
              </a:lnSpc>
            </a:pPr>
            <a:endParaRPr lang="en-GB" baseline="0"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2</a:t>
            </a:fld>
            <a:endParaRPr lang="en-US" dirty="0"/>
          </a:p>
        </p:txBody>
      </p:sp>
    </p:spTree>
    <p:extLst>
      <p:ext uri="{BB962C8B-B14F-4D97-AF65-F5344CB8AC3E}">
        <p14:creationId xmlns:p14="http://schemas.microsoft.com/office/powerpoint/2010/main" val="21807075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Slide Number : 3</a:t>
            </a:r>
            <a:endParaRPr kumimoji="0" lang="en-GB" sz="1100" b="1" i="0" u="none" strike="noStrike" kern="1200" cap="none" spc="0" normalizeH="0" baseline="0" noProof="0" dirty="0">
              <a:ln>
                <a:noFill/>
              </a:ln>
              <a:solidFill>
                <a:srgbClr val="000000"/>
              </a:solidFill>
              <a:effectLst/>
              <a:highlight>
                <a:srgbClr val="FFFF00"/>
              </a:highlight>
              <a:uLnTx/>
              <a:uFillTx/>
              <a:latin typeface="+mn-lt"/>
              <a:ea typeface="Calibri"/>
              <a:cs typeface="+mn-cs"/>
            </a:endParaRP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Title: Children &amp; Families Hub </a:t>
            </a:r>
          </a:p>
          <a:p>
            <a:pPr marL="0" marR="0" lvl="0" indent="0" algn="l" defTabSz="914400" rtl="0" eaLnBrk="0" fontAlgn="base" latinLnBrk="0" hangingPunct="0">
              <a:lnSpc>
                <a:spcPct val="100000"/>
              </a:lnSpc>
              <a:spcBef>
                <a:spcPct val="30000"/>
              </a:spcBef>
              <a:spcAft>
                <a:spcPts val="0"/>
              </a:spcAft>
              <a:buClrTx/>
              <a:buSzTx/>
              <a:buFontTx/>
              <a:buNone/>
              <a:tabLst/>
              <a:defRPr/>
            </a:pPr>
            <a:endParaRPr kumimoji="0" lang="en-GB" sz="1100" b="1" i="0" u="none" strike="noStrike" kern="1200" cap="none" spc="0" normalizeH="0" baseline="0" noProof="0" dirty="0">
              <a:ln>
                <a:noFill/>
              </a:ln>
              <a:solidFill>
                <a:srgbClr val="000000"/>
              </a:solidFill>
              <a:effectLst/>
              <a:uLnTx/>
              <a:uFillTx/>
              <a:latin typeface="+mn-lt"/>
              <a:ea typeface="Calibri"/>
              <a:cs typeface="+mn-cs"/>
            </a:endParaRP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Key Message(s)</a:t>
            </a:r>
            <a:endParaRPr kumimoji="0" lang="en-GB" sz="1100" b="0" i="0" u="none" strike="noStrike" kern="1200" cap="none" spc="0" normalizeH="0" baseline="0" noProof="0" dirty="0">
              <a:ln>
                <a:noFill/>
              </a:ln>
              <a:solidFill>
                <a:srgbClr val="000000"/>
              </a:solidFill>
              <a:effectLst/>
              <a:uLnTx/>
              <a:uFillTx/>
              <a:latin typeface="+mn-lt"/>
              <a:ea typeface="Calibri"/>
              <a:cs typeface="+mn-cs"/>
            </a:endParaRPr>
          </a:p>
          <a:p>
            <a:pPr marL="342900" marR="0" lvl="0" indent="-342900" algn="l" defTabSz="914400" rtl="0" eaLnBrk="0" fontAlgn="base" latinLnBrk="0" hangingPunct="0">
              <a:lnSpc>
                <a:spcPct val="100000"/>
              </a:lnSpc>
              <a:spcBef>
                <a:spcPct val="30000"/>
              </a:spcBef>
              <a:spcAft>
                <a:spcPts val="0"/>
              </a:spcAft>
              <a:buClrTx/>
              <a:buSzTx/>
              <a:buFont typeface="Symbol"/>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Through understanding the range and complexity of potential demand the level and mix of staffing has been identified.</a:t>
            </a:r>
          </a:p>
          <a:p>
            <a:pPr marL="342900" marR="0" lvl="0" indent="-342900" algn="l" defTabSz="914400" rtl="0" eaLnBrk="0" fontAlgn="base" latinLnBrk="0" hangingPunct="0">
              <a:lnSpc>
                <a:spcPct val="100000"/>
              </a:lnSpc>
              <a:spcBef>
                <a:spcPct val="30000"/>
              </a:spcBef>
              <a:spcAft>
                <a:spcPts val="0"/>
              </a:spcAft>
              <a:buClrTx/>
              <a:buSzTx/>
              <a:buFont typeface="Symbol"/>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The Hub provides an organisational example of how risk is managed.  </a:t>
            </a:r>
          </a:p>
          <a:p>
            <a:pPr marL="0" marR="0" lvl="0" indent="0" algn="l" defTabSz="914400" rtl="0" eaLnBrk="0" fontAlgn="base" latinLnBrk="0" hangingPunct="0">
              <a:lnSpc>
                <a:spcPct val="100000"/>
              </a:lnSpc>
              <a:spcBef>
                <a:spcPct val="30000"/>
              </a:spcBef>
              <a:spcAft>
                <a:spcPts val="0"/>
              </a:spcAft>
              <a:buClrTx/>
              <a:buSzTx/>
              <a:buFontTx/>
              <a:buNone/>
              <a:tabLst/>
              <a:defRPr/>
            </a:pPr>
            <a:endParaRPr kumimoji="0" lang="en-GB" sz="1100" b="1" i="0" u="none" strike="noStrike" kern="1200" cap="none" spc="0" normalizeH="0" baseline="0" noProof="0" dirty="0">
              <a:ln>
                <a:noFill/>
              </a:ln>
              <a:solidFill>
                <a:srgbClr val="000000"/>
              </a:solidFill>
              <a:effectLst/>
              <a:uLnTx/>
              <a:uFillTx/>
              <a:latin typeface="+mn-lt"/>
              <a:ea typeface="Calibri"/>
              <a:cs typeface="+mn-cs"/>
            </a:endParaRP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Facilitator Notes </a:t>
            </a:r>
            <a:endParaRPr kumimoji="0" lang="en-GB" sz="1100" b="0" i="0" u="none" strike="noStrike" kern="1200" cap="none" spc="0" normalizeH="0" baseline="0" noProof="0" dirty="0">
              <a:ln>
                <a:noFill/>
              </a:ln>
              <a:solidFill>
                <a:srgbClr val="000000"/>
              </a:solidFill>
              <a:effectLst/>
              <a:uLnTx/>
              <a:uFillTx/>
              <a:latin typeface="+mn-lt"/>
              <a:ea typeface="Calibri"/>
              <a:cs typeface="+mn-cs"/>
            </a:endParaRPr>
          </a:p>
          <a:p>
            <a:pPr marL="342900" marR="0" lvl="0" indent="-342900" algn="l" defTabSz="914400" rtl="0" eaLnBrk="0" fontAlgn="base" latinLnBrk="0" hangingPunct="0">
              <a:lnSpc>
                <a:spcPct val="100000"/>
              </a:lnSpc>
              <a:spcBef>
                <a:spcPct val="30000"/>
              </a:spcBef>
              <a:spcAft>
                <a:spcPts val="0"/>
              </a:spcAft>
              <a:buClrTx/>
              <a:buSzTx/>
              <a:buFont typeface="Symbol"/>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The Hub team is a significant resource.  In addition to the core Hub Team that triage Request for Support (RFS):</a:t>
            </a:r>
          </a:p>
          <a:p>
            <a:pPr marL="800100" marR="0" lvl="1" indent="-342900" algn="l" defTabSz="914400" rtl="0" eaLnBrk="0" fontAlgn="base" latinLnBrk="0" hangingPunct="0">
              <a:lnSpc>
                <a:spcPct val="100000"/>
              </a:lnSpc>
              <a:spcBef>
                <a:spcPct val="30000"/>
              </a:spcBef>
              <a:spcAft>
                <a:spcPts val="0"/>
              </a:spcAft>
              <a:buClrTx/>
              <a:buSzTx/>
              <a:buFont typeface="Symbol"/>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An on-line Directory with dedicated support to ensure the information is accurate; ultimately this relies on partners providing updated and relevant information.  </a:t>
            </a:r>
          </a:p>
          <a:p>
            <a:pPr marL="800100" marR="0" lvl="1" indent="-342900" algn="l" defTabSz="914400" rtl="0" eaLnBrk="0" fontAlgn="base" latinLnBrk="0" hangingPunct="0">
              <a:lnSpc>
                <a:spcPct val="100000"/>
              </a:lnSpc>
              <a:spcBef>
                <a:spcPct val="30000"/>
              </a:spcBef>
              <a:spcAft>
                <a:spcPts val="0"/>
              </a:spcAft>
              <a:buClrTx/>
              <a:buSzTx/>
              <a:buFont typeface="Symbol"/>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Police Interface -  specifically focussing on joint work around Child Sexual Exploitation (CSE)  &amp; Domestic Violence (DV) </a:t>
            </a:r>
          </a:p>
          <a:p>
            <a:pPr marL="800100" marR="0" lvl="1" indent="-342900" algn="l" defTabSz="914400" rtl="0" eaLnBrk="0" fontAlgn="base" latinLnBrk="0" hangingPunct="0">
              <a:lnSpc>
                <a:spcPct val="100000"/>
              </a:lnSpc>
              <a:spcBef>
                <a:spcPct val="30000"/>
              </a:spcBef>
              <a:spcAft>
                <a:spcPts val="0"/>
              </a:spcAft>
              <a:buClrTx/>
              <a:buSzTx/>
              <a:buFont typeface="Symbol"/>
              <a:buChar char=""/>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Emotional Wellbeing &amp; mental Health Services (EWMHS) Single Point of Contact (SPA ) - this is co-located with the Hub </a:t>
            </a:r>
          </a:p>
          <a:p>
            <a:pPr marL="0" marR="0" lvl="0" indent="0" algn="l" defTabSz="914400" rtl="0" eaLnBrk="0" fontAlgn="base" latinLnBrk="0" hangingPunct="0">
              <a:lnSpc>
                <a:spcPct val="100000"/>
              </a:lnSpc>
              <a:spcBef>
                <a:spcPct val="30000"/>
              </a:spcBef>
              <a:spcAft>
                <a:spcPts val="0"/>
              </a:spcAft>
              <a:buClrTx/>
              <a:buSzTx/>
              <a:buFont typeface="Symbol"/>
              <a:buNone/>
              <a:tabLst/>
              <a:defRPr/>
            </a:pPr>
            <a:r>
              <a:rPr kumimoji="0" lang="en-GB" sz="1100" b="0" i="0" u="none" strike="noStrike" kern="1200" cap="none" spc="0" normalizeH="0" baseline="0" noProof="0" dirty="0">
                <a:ln>
                  <a:noFill/>
                </a:ln>
                <a:solidFill>
                  <a:srgbClr val="000000"/>
                </a:solidFill>
                <a:effectLst/>
                <a:uLnTx/>
                <a:uFillTx/>
                <a:latin typeface="+mn-lt"/>
                <a:ea typeface="Calibri"/>
                <a:cs typeface="+mn-cs"/>
              </a:rPr>
              <a:t>  </a:t>
            </a:r>
          </a:p>
          <a:p>
            <a:pPr marL="0" marR="0" lvl="0" indent="0" algn="l" defTabSz="914400" rtl="0" eaLnBrk="0" fontAlgn="base" latinLnBrk="0" hangingPunct="0">
              <a:lnSpc>
                <a:spcPct val="100000"/>
              </a:lnSpc>
              <a:spcBef>
                <a:spcPct val="30000"/>
              </a:spcBef>
              <a:spcAft>
                <a:spcPts val="0"/>
              </a:spcAft>
              <a:buClrTx/>
              <a:buSzTx/>
              <a:buFontTx/>
              <a:buNone/>
              <a:tabLst/>
              <a:defRPr/>
            </a:pPr>
            <a:r>
              <a:rPr kumimoji="0" lang="en-GB" sz="1100" b="1" i="0" u="none" strike="noStrike" kern="1200" cap="none" spc="0" normalizeH="0" baseline="0" noProof="0" dirty="0">
                <a:ln>
                  <a:noFill/>
                </a:ln>
                <a:solidFill>
                  <a:srgbClr val="000000"/>
                </a:solidFill>
                <a:effectLst/>
                <a:uLnTx/>
                <a:uFillTx/>
                <a:latin typeface="+mn-lt"/>
                <a:ea typeface="Calibri"/>
                <a:cs typeface="+mn-cs"/>
              </a:rPr>
              <a:t>Resources Required  - </a:t>
            </a:r>
            <a:r>
              <a:rPr kumimoji="0" lang="en-GB" sz="1100" b="0" i="0" u="none" strike="noStrike" kern="1200" cap="none" spc="0" normalizeH="0" baseline="0" noProof="0" dirty="0">
                <a:ln>
                  <a:noFill/>
                </a:ln>
                <a:solidFill>
                  <a:srgbClr val="000000"/>
                </a:solidFill>
                <a:effectLst/>
                <a:uLnTx/>
                <a:uFillTx/>
                <a:latin typeface="+mn-lt"/>
                <a:ea typeface="Calibri"/>
                <a:cs typeface="+mn-cs"/>
              </a:rPr>
              <a:t>None specific </a:t>
            </a: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3</a:t>
            </a:fld>
            <a:endParaRPr lang="en-US" dirty="0"/>
          </a:p>
        </p:txBody>
      </p:sp>
    </p:spTree>
    <p:extLst>
      <p:ext uri="{BB962C8B-B14F-4D97-AF65-F5344CB8AC3E}">
        <p14:creationId xmlns:p14="http://schemas.microsoft.com/office/powerpoint/2010/main" val="2239443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a:t>
            </a:r>
            <a:r>
              <a:rPr lang="en-GB" sz="1100" b="1" baseline="0" dirty="0">
                <a:effectLst/>
                <a:latin typeface="+mn-lt"/>
                <a:ea typeface="Calibri"/>
              </a:rPr>
              <a:t> 4</a:t>
            </a:r>
            <a:endParaRPr lang="en-GB" sz="1100" b="1" dirty="0">
              <a:effectLst/>
              <a:highlight>
                <a:srgbClr val="FFFF00"/>
              </a:highlight>
              <a:latin typeface="+mn-lt"/>
              <a:ea typeface="Calibri"/>
            </a:endParaRPr>
          </a:p>
          <a:p>
            <a:pPr>
              <a:lnSpc>
                <a:spcPct val="100000"/>
              </a:lnSpc>
              <a:spcAft>
                <a:spcPts val="0"/>
              </a:spcAft>
            </a:pPr>
            <a:r>
              <a:rPr lang="en-GB" sz="1100" b="1" dirty="0">
                <a:effectLst/>
                <a:latin typeface="+mn-lt"/>
                <a:ea typeface="Calibri"/>
              </a:rPr>
              <a:t>Title: Request</a:t>
            </a:r>
            <a:r>
              <a:rPr lang="en-GB" sz="1100" b="1" baseline="0" dirty="0">
                <a:effectLst/>
                <a:latin typeface="+mn-lt"/>
                <a:ea typeface="Calibri"/>
              </a:rPr>
              <a:t> for Support – the process </a:t>
            </a:r>
            <a:r>
              <a:rPr lang="en-GB" sz="1100" b="1" dirty="0">
                <a:effectLst/>
                <a:latin typeface="+mn-lt"/>
                <a:ea typeface="Calibri"/>
              </a:rPr>
              <a:t>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Key Messages</a:t>
            </a:r>
            <a:endParaRPr lang="en-GB" sz="1100" dirty="0">
              <a:effectLst/>
              <a:latin typeface="+mn-lt"/>
              <a:ea typeface="Calibri"/>
            </a:endParaRPr>
          </a:p>
          <a:p>
            <a:pPr marL="0" lvl="0" indent="0">
              <a:lnSpc>
                <a:spcPct val="100000"/>
              </a:lnSpc>
              <a:spcAft>
                <a:spcPts val="0"/>
              </a:spcAft>
              <a:buFont typeface="Symbol"/>
              <a:buNone/>
            </a:pPr>
            <a:r>
              <a:rPr lang="en-GB" sz="1100" dirty="0">
                <a:effectLst/>
                <a:latin typeface="+mn-lt"/>
                <a:ea typeface="Calibri"/>
              </a:rPr>
              <a:t>At each stage the requestor should be informed of the decision made and if appropriate further advice given.  The Referrer should follow up if no feedback is received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Facilitator Notes </a:t>
            </a:r>
          </a:p>
          <a:p>
            <a:pPr>
              <a:lnSpc>
                <a:spcPct val="100000"/>
              </a:lnSpc>
              <a:spcAft>
                <a:spcPts val="0"/>
              </a:spcAft>
            </a:pPr>
            <a:r>
              <a:rPr lang="en-GB" sz="1100" dirty="0">
                <a:effectLst/>
                <a:latin typeface="+mn-lt"/>
                <a:ea typeface="Calibri"/>
              </a:rPr>
              <a:t>The slide provides</a:t>
            </a:r>
            <a:r>
              <a:rPr lang="en-GB" sz="1100" baseline="0" dirty="0">
                <a:effectLst/>
                <a:latin typeface="+mn-lt"/>
                <a:ea typeface="Calibri"/>
              </a:rPr>
              <a:t> a quick summary and can be used on its own for a refresher session.  </a:t>
            </a:r>
            <a:r>
              <a:rPr lang="en-GB" sz="1100" dirty="0">
                <a:effectLst/>
                <a:latin typeface="+mn-lt"/>
                <a:ea typeface="Calibri"/>
              </a:rPr>
              <a:t>If the session is part of an induction or more in depth course the Facilitator should also</a:t>
            </a:r>
            <a:r>
              <a:rPr lang="en-GB" sz="1100" baseline="0" dirty="0">
                <a:effectLst/>
                <a:latin typeface="+mn-lt"/>
                <a:ea typeface="Calibri"/>
              </a:rPr>
              <a:t> </a:t>
            </a:r>
            <a:r>
              <a:rPr lang="en-GB" sz="1100" dirty="0">
                <a:effectLst/>
                <a:latin typeface="+mn-lt"/>
                <a:ea typeface="Calibri"/>
              </a:rPr>
              <a:t> hand out copies of the flow chart in the </a:t>
            </a:r>
            <a:r>
              <a:rPr lang="en-GB" sz="1100">
                <a:effectLst/>
                <a:latin typeface="+mn-lt"/>
                <a:ea typeface="Calibri"/>
              </a:rPr>
              <a:t>Essex Safeguarding </a:t>
            </a:r>
            <a:r>
              <a:rPr lang="en-GB" sz="1100" dirty="0">
                <a:effectLst/>
                <a:latin typeface="+mn-lt"/>
                <a:ea typeface="Calibri"/>
              </a:rPr>
              <a:t>Children’s </a:t>
            </a:r>
            <a:r>
              <a:rPr lang="en-GB" sz="1100">
                <a:effectLst/>
                <a:latin typeface="+mn-lt"/>
                <a:ea typeface="Calibri"/>
              </a:rPr>
              <a:t>Board (ESCB) </a:t>
            </a:r>
            <a:r>
              <a:rPr lang="en-GB" sz="1100" dirty="0">
                <a:effectLst/>
                <a:latin typeface="+mn-lt"/>
                <a:ea typeface="Calibri"/>
              </a:rPr>
              <a:t>Effective</a:t>
            </a:r>
            <a:r>
              <a:rPr lang="en-GB" sz="1100" baseline="0" dirty="0">
                <a:effectLst/>
                <a:latin typeface="+mn-lt"/>
                <a:ea typeface="Calibri"/>
              </a:rPr>
              <a:t> Support Document </a:t>
            </a:r>
            <a:r>
              <a:rPr lang="en-GB" sz="1100" dirty="0">
                <a:effectLst/>
                <a:latin typeface="+mn-lt"/>
                <a:ea typeface="Calibri"/>
              </a:rPr>
              <a:t>or if attendees have full document then refer them to appropriate page</a:t>
            </a:r>
          </a:p>
          <a:p>
            <a:pPr>
              <a:lnSpc>
                <a:spcPct val="100000"/>
              </a:lnSpc>
              <a:spcAft>
                <a:spcPts val="0"/>
              </a:spcAft>
            </a:pPr>
            <a:r>
              <a:rPr lang="en-GB" sz="1100" b="1" dirty="0">
                <a:effectLst/>
                <a:latin typeface="+mn-lt"/>
                <a:ea typeface="Calibri"/>
              </a:rPr>
              <a:t> </a:t>
            </a:r>
            <a:endParaRPr lang="en-GB" sz="1100" dirty="0">
              <a:effectLst/>
              <a:latin typeface="+mn-lt"/>
              <a:ea typeface="Calibri"/>
            </a:endParaRPr>
          </a:p>
          <a:p>
            <a:pPr>
              <a:lnSpc>
                <a:spcPct val="100000"/>
              </a:lnSpc>
              <a:spcAft>
                <a:spcPts val="0"/>
              </a:spcAft>
            </a:pPr>
            <a:r>
              <a:rPr lang="en-GB" sz="1100" dirty="0">
                <a:effectLst/>
                <a:latin typeface="+mn-lt"/>
                <a:ea typeface="Calibri"/>
              </a:rPr>
              <a:t>The Effective Support document flow chart shows </a:t>
            </a:r>
          </a:p>
          <a:p>
            <a:pPr marL="342900" lvl="0" indent="-342900">
              <a:lnSpc>
                <a:spcPct val="100000"/>
              </a:lnSpc>
              <a:spcAft>
                <a:spcPts val="0"/>
              </a:spcAft>
              <a:buFont typeface="Symbol"/>
              <a:buChar char=""/>
            </a:pPr>
            <a:r>
              <a:rPr lang="en-GB" sz="1100" dirty="0">
                <a:effectLst/>
                <a:latin typeface="+mn-lt"/>
                <a:ea typeface="Calibri"/>
              </a:rPr>
              <a:t>The whole process from point of concern through to needs addressed and request resolved</a:t>
            </a:r>
          </a:p>
          <a:p>
            <a:pPr marL="342900" lvl="0" indent="-342900">
              <a:lnSpc>
                <a:spcPct val="100000"/>
              </a:lnSpc>
              <a:spcAft>
                <a:spcPts val="0"/>
              </a:spcAft>
              <a:buFont typeface="Symbol"/>
              <a:buChar char=""/>
            </a:pPr>
            <a:r>
              <a:rPr lang="en-GB" sz="1100" dirty="0">
                <a:effectLst/>
                <a:latin typeface="+mn-lt"/>
                <a:ea typeface="Calibri"/>
              </a:rPr>
              <a:t>The importance of ‘Consent</a:t>
            </a:r>
            <a:r>
              <a:rPr lang="en-GB" sz="1100" baseline="0" dirty="0">
                <a:effectLst/>
                <a:latin typeface="+mn-lt"/>
                <a:ea typeface="Calibri"/>
              </a:rPr>
              <a:t>'</a:t>
            </a:r>
            <a:r>
              <a:rPr lang="en-GB" sz="1100" dirty="0">
                <a:effectLst/>
                <a:latin typeface="+mn-lt"/>
                <a:ea typeface="Calibri"/>
              </a:rPr>
              <a:t>. </a:t>
            </a:r>
          </a:p>
          <a:p>
            <a:pPr marL="342900" lvl="0" indent="-342900">
              <a:lnSpc>
                <a:spcPct val="100000"/>
              </a:lnSpc>
              <a:spcAft>
                <a:spcPts val="0"/>
              </a:spcAft>
              <a:buFont typeface="Symbol"/>
              <a:buChar char=""/>
            </a:pPr>
            <a:r>
              <a:rPr lang="en-GB" sz="1100" dirty="0">
                <a:effectLst/>
                <a:latin typeface="+mn-lt"/>
                <a:ea typeface="Calibri"/>
              </a:rPr>
              <a:t>The importance of agencies completing Early Help Plan (EHP) / Shared family Assessment (SFA) to ensure the child/young person and their family receive the appropriate support and the chronology is understood. </a:t>
            </a:r>
          </a:p>
          <a:p>
            <a:pPr marL="342900" lvl="0" indent="-342900">
              <a:lnSpc>
                <a:spcPct val="100000"/>
              </a:lnSpc>
              <a:spcAft>
                <a:spcPts val="0"/>
              </a:spcAft>
              <a:buFont typeface="Symbol"/>
              <a:buChar char=""/>
            </a:pPr>
            <a:r>
              <a:rPr lang="en-GB" sz="1100" dirty="0">
                <a:effectLst/>
                <a:latin typeface="+mn-lt"/>
                <a:ea typeface="Calibri"/>
              </a:rPr>
              <a:t>Highlighting the role of Team Around the Family (TAF)/ Team Around the Child (TAC) in supporting the development of SFA </a:t>
            </a:r>
          </a:p>
          <a:p>
            <a:pPr marL="457200">
              <a:lnSpc>
                <a:spcPct val="100000"/>
              </a:lnSpc>
              <a:spcAft>
                <a:spcPts val="0"/>
              </a:spcAft>
            </a:pPr>
            <a:r>
              <a:rPr lang="en-GB" sz="1100" dirty="0">
                <a:effectLst/>
                <a:latin typeface="+mn-lt"/>
                <a:ea typeface="Calibri"/>
              </a:rPr>
              <a:t> </a:t>
            </a:r>
          </a:p>
          <a:p>
            <a:pPr>
              <a:lnSpc>
                <a:spcPct val="100000"/>
              </a:lnSpc>
              <a:spcAft>
                <a:spcPts val="0"/>
              </a:spcAft>
            </a:pPr>
            <a:r>
              <a:rPr lang="en-GB" sz="1100" b="1" dirty="0">
                <a:effectLst/>
                <a:latin typeface="+mn-lt"/>
                <a:ea typeface="Calibri"/>
              </a:rPr>
              <a:t>Resources Required   - </a:t>
            </a:r>
            <a:r>
              <a:rPr lang="en-GB" sz="1100" dirty="0">
                <a:effectLst/>
                <a:latin typeface="+mn-lt"/>
                <a:ea typeface="Calibri"/>
              </a:rPr>
              <a:t>Copies of Effective Support Process Diagram </a:t>
            </a:r>
            <a:r>
              <a:rPr lang="en-GB" sz="1100" dirty="0">
                <a:solidFill>
                  <a:srgbClr val="FF0000"/>
                </a:solidFill>
                <a:effectLst/>
                <a:latin typeface="+mn-lt"/>
                <a:ea typeface="Calibri"/>
              </a:rPr>
              <a:t>(refer</a:t>
            </a:r>
            <a:r>
              <a:rPr lang="en-GB" sz="1100" baseline="0" dirty="0">
                <a:solidFill>
                  <a:srgbClr val="FF0000"/>
                </a:solidFill>
                <a:effectLst/>
                <a:latin typeface="+mn-lt"/>
                <a:ea typeface="Calibri"/>
              </a:rPr>
              <a:t> to </a:t>
            </a:r>
            <a:r>
              <a:rPr lang="en-GB" sz="1100" dirty="0">
                <a:effectLst/>
                <a:latin typeface="+mn-lt"/>
                <a:ea typeface="Calibri"/>
              </a:rPr>
              <a:t>Effective Support for Children &amp; Families in Essex document)  </a:t>
            </a:r>
          </a:p>
          <a:p>
            <a:pPr>
              <a:lnSpc>
                <a:spcPct val="100000"/>
              </a:lnSpc>
              <a:spcAft>
                <a:spcPts val="0"/>
              </a:spcAft>
            </a:pPr>
            <a:r>
              <a:rPr lang="en-GB" sz="1100" dirty="0">
                <a:effectLst/>
                <a:latin typeface="+mn-lt"/>
                <a:ea typeface="Calibri"/>
              </a:rPr>
              <a:t>(This can be downloaded from the ESCB website www.escb.co.uk/Portals/67/Documents/professionals/EffectiveSupportBooklet2017v5-FINAL.pdf</a:t>
            </a:r>
            <a:r>
              <a:rPr lang="en-GB" sz="1100" baseline="0" dirty="0">
                <a:effectLst/>
                <a:latin typeface="+mn-lt"/>
                <a:ea typeface="Calibri"/>
              </a:rPr>
              <a:t> </a:t>
            </a:r>
            <a:endParaRPr lang="en-GB" sz="1100" dirty="0">
              <a:effectLst/>
              <a:latin typeface="+mn-lt"/>
              <a:ea typeface="Calibri"/>
            </a:endParaRPr>
          </a:p>
          <a:p>
            <a:pPr marL="0" indent="0">
              <a:lnSpc>
                <a:spcPct val="100000"/>
              </a:lnSpc>
              <a:buFont typeface="Arial" panose="020B0604020202020204" pitchFamily="34" charset="0"/>
              <a:buNone/>
            </a:pPr>
            <a:endParaRPr lang="en-GB" sz="1100" baseline="0" dirty="0">
              <a:latin typeface="+mn-lt"/>
            </a:endParaRP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solidFill>
                  <a:prstClr val="black"/>
                </a:solidFill>
              </a:rPr>
              <a:pPr>
                <a:defRPr/>
              </a:pPr>
              <a:t>4</a:t>
            </a:fld>
            <a:endParaRPr lang="en-US" dirty="0">
              <a:solidFill>
                <a:prstClr val="black"/>
              </a:solidFill>
            </a:endParaRPr>
          </a:p>
        </p:txBody>
      </p:sp>
    </p:spTree>
    <p:extLst>
      <p:ext uri="{BB962C8B-B14F-4D97-AF65-F5344CB8AC3E}">
        <p14:creationId xmlns:p14="http://schemas.microsoft.com/office/powerpoint/2010/main" val="20990422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a:t>
            </a:r>
            <a:r>
              <a:rPr lang="en-GB" sz="1100" b="1" baseline="0" dirty="0">
                <a:effectLst/>
                <a:latin typeface="+mn-lt"/>
                <a:ea typeface="Calibri"/>
              </a:rPr>
              <a:t> 5</a:t>
            </a:r>
            <a:endParaRPr lang="en-GB" sz="1100" b="1" dirty="0">
              <a:effectLst/>
              <a:highlight>
                <a:srgbClr val="FFFF00"/>
              </a:highlight>
              <a:latin typeface="+mn-lt"/>
              <a:ea typeface="Calibri"/>
            </a:endParaRPr>
          </a:p>
          <a:p>
            <a:pPr>
              <a:lnSpc>
                <a:spcPct val="100000"/>
              </a:lnSpc>
              <a:spcAft>
                <a:spcPts val="0"/>
              </a:spcAft>
            </a:pPr>
            <a:r>
              <a:rPr lang="en-GB" sz="1100" b="1" dirty="0">
                <a:effectLst/>
                <a:latin typeface="+mn-lt"/>
                <a:ea typeface="Calibri"/>
              </a:rPr>
              <a:t>Title: What happens next?</a:t>
            </a:r>
            <a:endParaRPr lang="en-GB" sz="1100" dirty="0">
              <a:effectLst/>
              <a:latin typeface="+mn-lt"/>
              <a:ea typeface="Calibri"/>
            </a:endParaRP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Key Messages</a:t>
            </a:r>
            <a:endParaRPr lang="en-GB" sz="1100" dirty="0">
              <a:effectLst/>
              <a:latin typeface="+mn-lt"/>
              <a:ea typeface="Calibri"/>
            </a:endParaRPr>
          </a:p>
          <a:p>
            <a:pPr marL="342900" marR="0" lvl="0" indent="-342900" algn="l" defTabSz="914400" rtl="0" eaLnBrk="0" fontAlgn="base" latinLnBrk="0" hangingPunct="0">
              <a:lnSpc>
                <a:spcPct val="100000"/>
              </a:lnSpc>
              <a:spcBef>
                <a:spcPct val="30000"/>
              </a:spcBef>
              <a:spcAft>
                <a:spcPts val="0"/>
              </a:spcAft>
              <a:buClrTx/>
              <a:buSzTx/>
              <a:buFont typeface="Symbol"/>
              <a:buChar char=""/>
              <a:tabLst/>
              <a:defRPr/>
            </a:pPr>
            <a:r>
              <a:rPr lang="en-GB" sz="1100" dirty="0">
                <a:latin typeface="+mn-lt"/>
                <a:cs typeface="Arial" panose="020B0604020202020204" pitchFamily="34" charset="0"/>
              </a:rPr>
              <a:t>The continued importance</a:t>
            </a:r>
            <a:r>
              <a:rPr lang="en-GB" sz="1100" baseline="0" dirty="0">
                <a:latin typeface="+mn-lt"/>
                <a:cs typeface="Arial" panose="020B0604020202020204" pitchFamily="34" charset="0"/>
              </a:rPr>
              <a:t> of Consent  </a:t>
            </a:r>
          </a:p>
          <a:p>
            <a:pPr marL="342900" marR="0" lvl="0" indent="-342900" algn="l" defTabSz="914400" rtl="0" eaLnBrk="0" fontAlgn="base" latinLnBrk="0" hangingPunct="0">
              <a:lnSpc>
                <a:spcPct val="100000"/>
              </a:lnSpc>
              <a:spcBef>
                <a:spcPct val="30000"/>
              </a:spcBef>
              <a:spcAft>
                <a:spcPts val="0"/>
              </a:spcAft>
              <a:buClrTx/>
              <a:buSzTx/>
              <a:buFont typeface="Symbol"/>
              <a:buChar char=""/>
              <a:tabLst/>
              <a:defRPr/>
            </a:pPr>
            <a:r>
              <a:rPr lang="en-GB" sz="1100" baseline="0" dirty="0">
                <a:latin typeface="+mn-lt"/>
                <a:cs typeface="Arial" panose="020B0604020202020204" pitchFamily="34" charset="0"/>
              </a:rPr>
              <a:t>The statutory framework requires a considered timely approach that is supported with effective assessment and appropriate evidence gathering </a:t>
            </a:r>
            <a:endParaRPr lang="en-GB" sz="1100" dirty="0">
              <a:latin typeface="+mn-lt"/>
              <a:cs typeface="Arial" panose="020B0604020202020204" pitchFamily="34" charset="0"/>
            </a:endParaRPr>
          </a:p>
          <a:p>
            <a:pPr marL="342900" marR="0" lvl="0" indent="-342900" algn="l" defTabSz="914400" rtl="0" eaLnBrk="0" fontAlgn="base" latinLnBrk="0" hangingPunct="0">
              <a:lnSpc>
                <a:spcPct val="100000"/>
              </a:lnSpc>
              <a:spcBef>
                <a:spcPct val="30000"/>
              </a:spcBef>
              <a:spcAft>
                <a:spcPts val="0"/>
              </a:spcAft>
              <a:buClrTx/>
              <a:buSzTx/>
              <a:buFont typeface="Symbol"/>
              <a:buChar char=""/>
              <a:tabLst/>
              <a:defRPr/>
            </a:pPr>
            <a:r>
              <a:rPr lang="en-GB" sz="1100" dirty="0">
                <a:latin typeface="+mn-lt"/>
                <a:cs typeface="Arial" panose="020B0604020202020204" pitchFamily="34" charset="0"/>
              </a:rPr>
              <a:t>Each case is reviewed to check that the right support is in place and that progress is being made</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At each stage the requestor should be informed of the decision made and if appropriate further advice given.  The Referrer should follow up if no feedback is received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Facilitator Notes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GB" sz="1100" kern="1200" dirty="0">
                <a:solidFill>
                  <a:schemeClr val="tx1"/>
                </a:solidFill>
                <a:effectLst/>
                <a:latin typeface="+mn-lt"/>
                <a:ea typeface="MS PGothic" pitchFamily="34" charset="-128"/>
                <a:cs typeface="+mn-cs"/>
              </a:rPr>
              <a:t>All  Requests for Support, sent to the Children and Families Hub, are screened according to the four levels of need. Those meeting the threshold for Level 4 services and (if legally required) parents</a:t>
            </a:r>
            <a:r>
              <a:rPr lang="en-GB" sz="1100" kern="1200" baseline="0" dirty="0">
                <a:solidFill>
                  <a:schemeClr val="tx1"/>
                </a:solidFill>
                <a:effectLst/>
                <a:latin typeface="+mn-lt"/>
                <a:ea typeface="MS PGothic" pitchFamily="34" charset="-128"/>
                <a:cs typeface="+mn-cs"/>
              </a:rPr>
              <a:t> have given </a:t>
            </a:r>
            <a:r>
              <a:rPr lang="en-GB" sz="1100" b="1" kern="1200" baseline="0" dirty="0">
                <a:solidFill>
                  <a:schemeClr val="tx1"/>
                </a:solidFill>
                <a:effectLst/>
                <a:latin typeface="+mn-lt"/>
                <a:ea typeface="MS PGothic" pitchFamily="34" charset="-128"/>
                <a:cs typeface="+mn-cs"/>
              </a:rPr>
              <a:t>Consent</a:t>
            </a:r>
            <a:r>
              <a:rPr lang="en-GB" sz="1100" kern="1200" baseline="0" dirty="0">
                <a:solidFill>
                  <a:schemeClr val="tx1"/>
                </a:solidFill>
                <a:effectLst/>
                <a:latin typeface="+mn-lt"/>
                <a:ea typeface="MS PGothic" pitchFamily="34" charset="-128"/>
                <a:cs typeface="+mn-cs"/>
              </a:rPr>
              <a:t>,  </a:t>
            </a:r>
            <a:r>
              <a:rPr lang="en-GB" sz="1100" kern="1200" dirty="0">
                <a:solidFill>
                  <a:schemeClr val="tx1"/>
                </a:solidFill>
                <a:effectLst/>
                <a:latin typeface="+mn-lt"/>
                <a:ea typeface="MS PGothic" pitchFamily="34" charset="-128"/>
                <a:cs typeface="+mn-cs"/>
              </a:rPr>
              <a:t>are permanently created as a </a:t>
            </a:r>
            <a:r>
              <a:rPr lang="en-GB" sz="1100" b="1" kern="1200" dirty="0">
                <a:solidFill>
                  <a:schemeClr val="tx1"/>
                </a:solidFill>
                <a:effectLst/>
                <a:latin typeface="+mn-lt"/>
                <a:ea typeface="MS PGothic" pitchFamily="34" charset="-128"/>
                <a:cs typeface="+mn-cs"/>
              </a:rPr>
              <a:t>Contact</a:t>
            </a:r>
            <a:r>
              <a:rPr lang="en-GB" sz="1100" kern="1200" baseline="0" dirty="0">
                <a:solidFill>
                  <a:schemeClr val="tx1"/>
                </a:solidFill>
                <a:effectLst/>
                <a:latin typeface="+mn-lt"/>
                <a:ea typeface="MS PGothic" pitchFamily="34" charset="-128"/>
                <a:cs typeface="+mn-cs"/>
              </a:rPr>
              <a:t>. </a:t>
            </a:r>
            <a:r>
              <a:rPr lang="en-GB" sz="1100" kern="1200" dirty="0">
                <a:solidFill>
                  <a:schemeClr val="tx1"/>
                </a:solidFill>
                <a:effectLst/>
                <a:latin typeface="+mn-lt"/>
                <a:ea typeface="MS PGothic" pitchFamily="34" charset="-128"/>
                <a:cs typeface="+mn-cs"/>
              </a:rPr>
              <a:t>  </a:t>
            </a:r>
          </a:p>
          <a:p>
            <a:pPr marL="171450" indent="-171450">
              <a:buFont typeface="Arial" panose="020B0604020202020204" pitchFamily="34" charset="0"/>
              <a:buChar char="•"/>
            </a:pPr>
            <a:r>
              <a:rPr lang="en-GB" sz="1100" kern="1200" dirty="0">
                <a:solidFill>
                  <a:schemeClr val="tx1"/>
                </a:solidFill>
                <a:effectLst/>
                <a:latin typeface="+mn-lt"/>
                <a:ea typeface="MS PGothic" pitchFamily="34" charset="-128"/>
                <a:cs typeface="+mn-cs"/>
              </a:rPr>
              <a:t>All </a:t>
            </a:r>
            <a:r>
              <a:rPr lang="en-GB" sz="1100" b="1" kern="1200" dirty="0">
                <a:solidFill>
                  <a:schemeClr val="tx1"/>
                </a:solidFill>
                <a:effectLst/>
                <a:latin typeface="+mn-lt"/>
                <a:ea typeface="MS PGothic" pitchFamily="34" charset="-128"/>
                <a:cs typeface="+mn-cs"/>
              </a:rPr>
              <a:t>Contacts</a:t>
            </a:r>
            <a:r>
              <a:rPr lang="en-GB" sz="1100" kern="1200" dirty="0">
                <a:solidFill>
                  <a:schemeClr val="tx1"/>
                </a:solidFill>
                <a:effectLst/>
                <a:latin typeface="+mn-lt"/>
                <a:ea typeface="MS PGothic" pitchFamily="34" charset="-128"/>
                <a:cs typeface="+mn-cs"/>
              </a:rPr>
              <a:t> will be seen by a Senior Social Worker. Where a </a:t>
            </a:r>
            <a:r>
              <a:rPr lang="en-GB" sz="1100" b="1" kern="1200" dirty="0">
                <a:solidFill>
                  <a:schemeClr val="tx1"/>
                </a:solidFill>
                <a:effectLst/>
                <a:latin typeface="+mn-lt"/>
                <a:ea typeface="MS PGothic" pitchFamily="34" charset="-128"/>
                <a:cs typeface="+mn-cs"/>
              </a:rPr>
              <a:t>Contact</a:t>
            </a:r>
            <a:r>
              <a:rPr lang="en-GB" sz="1100" kern="1200" dirty="0">
                <a:solidFill>
                  <a:schemeClr val="tx1"/>
                </a:solidFill>
                <a:effectLst/>
                <a:latin typeface="+mn-lt"/>
                <a:ea typeface="MS PGothic" pitchFamily="34" charset="-128"/>
                <a:cs typeface="+mn-cs"/>
              </a:rPr>
              <a:t> is potentially a child in need request or a child protection referral, a social worker will gather information from the family and relevant practitioners and decide within </a:t>
            </a:r>
            <a:r>
              <a:rPr lang="en-GB" sz="1100" b="1" kern="1200" dirty="0">
                <a:solidFill>
                  <a:schemeClr val="tx1"/>
                </a:solidFill>
                <a:effectLst/>
                <a:latin typeface="+mn-lt"/>
                <a:ea typeface="MS PGothic" pitchFamily="34" charset="-128"/>
                <a:cs typeface="+mn-cs"/>
              </a:rPr>
              <a:t>24 hours on normal working day</a:t>
            </a:r>
            <a:r>
              <a:rPr lang="en-GB" sz="1100" kern="1200" dirty="0">
                <a:solidFill>
                  <a:schemeClr val="tx1"/>
                </a:solidFill>
                <a:effectLst/>
                <a:latin typeface="+mn-lt"/>
                <a:ea typeface="MS PGothic" pitchFamily="34" charset="-128"/>
                <a:cs typeface="+mn-cs"/>
              </a:rPr>
              <a:t> what action is necessary. These may be:</a:t>
            </a:r>
          </a:p>
          <a:p>
            <a:pPr marL="628650" lvl="1" indent="-171450">
              <a:buFont typeface="Arial" panose="020B0604020202020204" pitchFamily="34" charset="0"/>
              <a:buChar char="•"/>
            </a:pPr>
            <a:r>
              <a:rPr lang="en-GB" sz="1100" b="1" kern="1200" dirty="0">
                <a:solidFill>
                  <a:schemeClr val="tx1"/>
                </a:solidFill>
                <a:effectLst/>
                <a:latin typeface="+mn-lt"/>
                <a:ea typeface="MS PGothic" pitchFamily="34" charset="-128"/>
                <a:cs typeface="+mn-cs"/>
              </a:rPr>
              <a:t>Closure:- </a:t>
            </a:r>
            <a:r>
              <a:rPr lang="en-GB" sz="1100" kern="1200" dirty="0">
                <a:solidFill>
                  <a:schemeClr val="tx1"/>
                </a:solidFill>
                <a:effectLst/>
                <a:latin typeface="+mn-lt"/>
                <a:ea typeface="MS PGothic" pitchFamily="34" charset="-128"/>
                <a:cs typeface="+mn-cs"/>
              </a:rPr>
              <a:t>There are occasions when the Manager of the local Assessment and Intervention Team will decide to close a Contact before an assessment is undertaken. This can be because new information is received or the team knows relevant information from their previous involvement with the child and family. When a Contact is closed by the Assessment and Intervention team, they will inform the referrer. </a:t>
            </a:r>
          </a:p>
          <a:p>
            <a:pPr marL="628650" lvl="1" indent="-171450">
              <a:buFont typeface="Arial" panose="020B0604020202020204" pitchFamily="34" charset="0"/>
              <a:buChar char="•"/>
            </a:pPr>
            <a:r>
              <a:rPr lang="en-GB" sz="1100" b="1" kern="1200" dirty="0">
                <a:solidFill>
                  <a:schemeClr val="tx1"/>
                </a:solidFill>
                <a:effectLst/>
                <a:latin typeface="+mn-lt"/>
                <a:ea typeface="MS PGothic" pitchFamily="34" charset="-128"/>
                <a:cs typeface="+mn-cs"/>
              </a:rPr>
              <a:t>Signpost:</a:t>
            </a:r>
            <a:r>
              <a:rPr lang="en-GB" sz="1100" kern="1200" baseline="0" dirty="0">
                <a:solidFill>
                  <a:schemeClr val="tx1"/>
                </a:solidFill>
                <a:effectLst/>
                <a:latin typeface="+mn-lt"/>
                <a:ea typeface="MS PGothic" pitchFamily="34" charset="-128"/>
                <a:cs typeface="+mn-cs"/>
              </a:rPr>
              <a:t> </a:t>
            </a:r>
            <a:r>
              <a:rPr lang="en-GB" sz="1100" kern="1200" dirty="0">
                <a:solidFill>
                  <a:schemeClr val="tx1"/>
                </a:solidFill>
                <a:effectLst/>
                <a:latin typeface="+mn-lt"/>
                <a:ea typeface="MS PGothic" pitchFamily="34" charset="-128"/>
                <a:cs typeface="+mn-cs"/>
              </a:rPr>
              <a:t>Advice and information given </a:t>
            </a:r>
            <a:r>
              <a:rPr lang="en-GB" sz="1100" kern="1200" baseline="0" dirty="0">
                <a:solidFill>
                  <a:schemeClr val="tx1"/>
                </a:solidFill>
                <a:effectLst/>
                <a:latin typeface="+mn-lt"/>
                <a:ea typeface="MS PGothic" pitchFamily="34" charset="-128"/>
                <a:cs typeface="+mn-cs"/>
              </a:rPr>
              <a:t> e.g. r</a:t>
            </a:r>
            <a:r>
              <a:rPr lang="en-GB" sz="1100" kern="1200" dirty="0">
                <a:solidFill>
                  <a:schemeClr val="tx1"/>
                </a:solidFill>
                <a:effectLst/>
                <a:latin typeface="+mn-lt"/>
                <a:ea typeface="MS PGothic" pitchFamily="34" charset="-128"/>
                <a:cs typeface="+mn-cs"/>
              </a:rPr>
              <a:t>ecommendation to involve</a:t>
            </a:r>
            <a:r>
              <a:rPr lang="en-GB" sz="1100" kern="1200" baseline="0" dirty="0">
                <a:solidFill>
                  <a:schemeClr val="tx1"/>
                </a:solidFill>
                <a:effectLst/>
                <a:latin typeface="+mn-lt"/>
                <a:ea typeface="MS PGothic" pitchFamily="34" charset="-128"/>
                <a:cs typeface="+mn-cs"/>
              </a:rPr>
              <a:t> other</a:t>
            </a:r>
            <a:r>
              <a:rPr lang="en-GB" sz="1100" kern="1200" dirty="0">
                <a:solidFill>
                  <a:schemeClr val="tx1"/>
                </a:solidFill>
                <a:effectLst/>
                <a:latin typeface="+mn-lt"/>
                <a:ea typeface="MS PGothic" pitchFamily="34" charset="-128"/>
                <a:cs typeface="+mn-cs"/>
              </a:rPr>
              <a:t> services,</a:t>
            </a:r>
            <a:r>
              <a:rPr lang="en-GB" sz="1100" kern="1200" baseline="0" dirty="0">
                <a:solidFill>
                  <a:schemeClr val="tx1"/>
                </a:solidFill>
                <a:effectLst/>
                <a:latin typeface="+mn-lt"/>
                <a:ea typeface="MS PGothic" pitchFamily="34" charset="-128"/>
                <a:cs typeface="+mn-cs"/>
              </a:rPr>
              <a:t> </a:t>
            </a:r>
            <a:r>
              <a:rPr lang="en-GB" sz="1100" kern="1200" dirty="0">
                <a:solidFill>
                  <a:schemeClr val="tx1"/>
                </a:solidFill>
                <a:effectLst/>
                <a:latin typeface="+mn-lt"/>
                <a:ea typeface="MS PGothic" pitchFamily="34" charset="-128"/>
                <a:cs typeface="+mn-cs"/>
              </a:rPr>
              <a:t>provide additional support through Team Around the Family and an Early Help Plan</a:t>
            </a:r>
          </a:p>
          <a:p>
            <a:pPr marL="628650" lvl="1" indent="-171450">
              <a:buFont typeface="Arial" panose="020B0604020202020204" pitchFamily="34" charset="0"/>
              <a:buChar char="•"/>
            </a:pPr>
            <a:r>
              <a:rPr lang="en-GB" sz="1100" b="1" kern="1200" dirty="0">
                <a:solidFill>
                  <a:schemeClr val="tx1"/>
                </a:solidFill>
                <a:effectLst/>
                <a:latin typeface="+mn-lt"/>
                <a:ea typeface="MS PGothic" pitchFamily="34" charset="-128"/>
                <a:cs typeface="+mn-cs"/>
              </a:rPr>
              <a:t>Passed onto a local Assessment and Intervention Team</a:t>
            </a:r>
            <a:r>
              <a:rPr lang="en-GB" sz="1100" kern="1200" dirty="0">
                <a:solidFill>
                  <a:schemeClr val="tx1"/>
                </a:solidFill>
                <a:effectLst/>
                <a:latin typeface="+mn-lt"/>
                <a:ea typeface="MS PGothic" pitchFamily="34" charset="-128"/>
                <a:cs typeface="+mn-cs"/>
              </a:rPr>
              <a:t>. When a</a:t>
            </a:r>
            <a:r>
              <a:rPr lang="en-GB" sz="1100" b="1" kern="1200" dirty="0">
                <a:solidFill>
                  <a:schemeClr val="tx1"/>
                </a:solidFill>
                <a:effectLst/>
                <a:latin typeface="+mn-lt"/>
                <a:ea typeface="MS PGothic" pitchFamily="34" charset="-128"/>
                <a:cs typeface="+mn-cs"/>
              </a:rPr>
              <a:t> Contact</a:t>
            </a:r>
            <a:r>
              <a:rPr lang="en-GB" sz="1100" kern="1200" dirty="0">
                <a:solidFill>
                  <a:schemeClr val="tx1"/>
                </a:solidFill>
                <a:effectLst/>
                <a:latin typeface="+mn-lt"/>
                <a:ea typeface="MS PGothic" pitchFamily="34" charset="-128"/>
                <a:cs typeface="+mn-cs"/>
              </a:rPr>
              <a:t> is received it will usually be allocated to a Social Worker.  In most cases, a </a:t>
            </a:r>
            <a:r>
              <a:rPr lang="en-GB" sz="1100" b="1" kern="1200" dirty="0">
                <a:solidFill>
                  <a:schemeClr val="tx1"/>
                </a:solidFill>
                <a:effectLst/>
                <a:latin typeface="+mn-lt"/>
                <a:ea typeface="MS PGothic" pitchFamily="34" charset="-128"/>
                <a:cs typeface="+mn-cs"/>
              </a:rPr>
              <a:t>Child and Family Assessment</a:t>
            </a:r>
            <a:r>
              <a:rPr lang="en-GB" sz="1100" kern="1200" dirty="0">
                <a:solidFill>
                  <a:schemeClr val="tx1"/>
                </a:solidFill>
                <a:effectLst/>
                <a:latin typeface="+mn-lt"/>
                <a:ea typeface="MS PGothic" pitchFamily="34" charset="-128"/>
                <a:cs typeface="+mn-cs"/>
              </a:rPr>
              <a:t> will be undertaken; this will include seeing the child alone (where age appropriate), meeting parents and discussing concerns and gathering current and historical information from all relevant professionals to form a judgement about needs and risks in order to develop a plan or agree further action to support the child. The Child and Family Assessment usually takes 20 working days to complete and may lead to a </a:t>
            </a:r>
            <a:r>
              <a:rPr lang="en-GB" sz="1100" b="1" kern="1200" dirty="0">
                <a:solidFill>
                  <a:schemeClr val="tx1"/>
                </a:solidFill>
                <a:effectLst/>
                <a:latin typeface="+mn-lt"/>
                <a:ea typeface="MS PGothic" pitchFamily="34" charset="-128"/>
                <a:cs typeface="+mn-cs"/>
              </a:rPr>
              <a:t>Child in Need</a:t>
            </a:r>
            <a:r>
              <a:rPr lang="en-GB" sz="1100" kern="1200" dirty="0">
                <a:solidFill>
                  <a:schemeClr val="tx1"/>
                </a:solidFill>
                <a:effectLst/>
                <a:latin typeface="+mn-lt"/>
                <a:ea typeface="MS PGothic" pitchFamily="34" charset="-128"/>
                <a:cs typeface="+mn-cs"/>
              </a:rPr>
              <a:t> plan or, if the situation is complex, the assessment will be extended to 45 working days to enable more detailed information from other agencies and detailed exploration into family background and dynamics and the needs of the children. With parental consent, the outcome of the assessment will be fed back to the referrer and to any agencies from whom information has been sought; the outcome of the</a:t>
            </a:r>
            <a:r>
              <a:rPr lang="en-GB" sz="1100" b="1" kern="1200" dirty="0">
                <a:solidFill>
                  <a:schemeClr val="tx1"/>
                </a:solidFill>
                <a:effectLst/>
                <a:latin typeface="+mn-lt"/>
                <a:ea typeface="MS PGothic" pitchFamily="34" charset="-128"/>
                <a:cs typeface="+mn-cs"/>
              </a:rPr>
              <a:t> Child and Family Assessment</a:t>
            </a:r>
            <a:r>
              <a:rPr lang="en-GB" sz="1100" kern="1200" dirty="0">
                <a:solidFill>
                  <a:schemeClr val="tx1"/>
                </a:solidFill>
                <a:effectLst/>
                <a:latin typeface="+mn-lt"/>
                <a:ea typeface="MS PGothic" pitchFamily="34" charset="-128"/>
                <a:cs typeface="+mn-cs"/>
              </a:rPr>
              <a:t> may be:</a:t>
            </a:r>
          </a:p>
          <a:p>
            <a:pPr marL="1085850" lvl="2" indent="-171450">
              <a:buFont typeface="Arial" panose="020B0604020202020204" pitchFamily="34" charset="0"/>
              <a:buChar char="•"/>
            </a:pPr>
            <a:r>
              <a:rPr lang="en-GB" sz="1100" kern="1200" dirty="0">
                <a:solidFill>
                  <a:schemeClr val="tx1"/>
                </a:solidFill>
                <a:effectLst/>
                <a:latin typeface="+mn-lt"/>
                <a:ea typeface="MS PGothic" pitchFamily="34" charset="-128"/>
                <a:cs typeface="+mn-cs"/>
              </a:rPr>
              <a:t>The provision of advice.</a:t>
            </a:r>
          </a:p>
          <a:p>
            <a:pPr marL="1085850" lvl="2" indent="-171450">
              <a:buFont typeface="Arial" panose="020B0604020202020204" pitchFamily="34" charset="0"/>
              <a:buChar char="•"/>
            </a:pPr>
            <a:r>
              <a:rPr lang="en-GB" sz="1100" kern="1200" dirty="0">
                <a:solidFill>
                  <a:schemeClr val="tx1"/>
                </a:solidFill>
                <a:effectLst/>
                <a:latin typeface="+mn-lt"/>
                <a:ea typeface="MS PGothic" pitchFamily="34" charset="-128"/>
                <a:cs typeface="+mn-cs"/>
              </a:rPr>
              <a:t>Referral to relevant provision.</a:t>
            </a:r>
          </a:p>
          <a:p>
            <a:pPr marL="1085850" lvl="2" indent="-171450">
              <a:buFont typeface="Arial" panose="020B0604020202020204" pitchFamily="34" charset="0"/>
              <a:buChar char="•"/>
            </a:pPr>
            <a:r>
              <a:rPr lang="en-GB" sz="1100" kern="1200" dirty="0">
                <a:solidFill>
                  <a:schemeClr val="tx1"/>
                </a:solidFill>
                <a:effectLst/>
                <a:latin typeface="+mn-lt"/>
                <a:ea typeface="MS PGothic" pitchFamily="34" charset="-128"/>
                <a:cs typeface="+mn-cs"/>
              </a:rPr>
              <a:t>A Child in Need Plan.</a:t>
            </a:r>
          </a:p>
          <a:p>
            <a:pPr marL="1085850" lvl="2" indent="-171450">
              <a:buFont typeface="Arial" panose="020B0604020202020204" pitchFamily="34" charset="0"/>
              <a:buChar char="•"/>
            </a:pPr>
            <a:r>
              <a:rPr lang="en-GB" sz="1100" kern="1200" dirty="0">
                <a:solidFill>
                  <a:schemeClr val="tx1"/>
                </a:solidFill>
                <a:effectLst/>
                <a:latin typeface="+mn-lt"/>
                <a:ea typeface="MS PGothic" pitchFamily="34" charset="-128"/>
                <a:cs typeface="+mn-cs"/>
              </a:rPr>
              <a:t>Step down to Family Solutions.</a:t>
            </a:r>
          </a:p>
          <a:p>
            <a:pPr marL="1085850" lvl="2" indent="-171450">
              <a:buFont typeface="Arial" panose="020B0604020202020204" pitchFamily="34" charset="0"/>
              <a:buChar char="•"/>
            </a:pPr>
            <a:r>
              <a:rPr lang="en-GB" sz="1100" kern="1200" dirty="0">
                <a:solidFill>
                  <a:schemeClr val="tx1"/>
                </a:solidFill>
                <a:effectLst/>
                <a:latin typeface="+mn-lt"/>
                <a:ea typeface="MS PGothic" pitchFamily="34" charset="-128"/>
                <a:cs typeface="+mn-cs"/>
              </a:rPr>
              <a:t>Step down to involved services to provide additional support using a Team Around the Family and Early Help Plan.</a:t>
            </a:r>
          </a:p>
          <a:p>
            <a:pPr marL="1085850" lvl="2" indent="-171450">
              <a:buFont typeface="Arial" panose="020B0604020202020204" pitchFamily="34" charset="0"/>
              <a:buChar char="•"/>
            </a:pPr>
            <a:r>
              <a:rPr lang="en-GB" sz="1100" kern="1200" dirty="0">
                <a:solidFill>
                  <a:schemeClr val="tx1"/>
                </a:solidFill>
                <a:effectLst/>
                <a:latin typeface="+mn-lt"/>
                <a:ea typeface="MS PGothic" pitchFamily="34" charset="-128"/>
                <a:cs typeface="+mn-cs"/>
              </a:rPr>
              <a:t>No further action. </a:t>
            </a:r>
          </a:p>
          <a:p>
            <a:pPr marL="1085850" lvl="2" indent="-171450">
              <a:buFont typeface="Arial" panose="020B0604020202020204" pitchFamily="34" charset="0"/>
              <a:buChar char="•"/>
            </a:pPr>
            <a:r>
              <a:rPr lang="en-GB" sz="1100" kern="1200" dirty="0">
                <a:solidFill>
                  <a:schemeClr val="tx1"/>
                </a:solidFill>
                <a:effectLst/>
                <a:latin typeface="+mn-lt"/>
                <a:ea typeface="MS PGothic" pitchFamily="34" charset="-128"/>
                <a:cs typeface="+mn-cs"/>
              </a:rPr>
              <a:t>A s47 Child Protection investigation.</a:t>
            </a:r>
            <a:r>
              <a:rPr lang="en-GB" sz="1100" kern="1200" baseline="0" dirty="0">
                <a:solidFill>
                  <a:schemeClr val="tx1"/>
                </a:solidFill>
                <a:effectLst/>
                <a:latin typeface="+mn-lt"/>
                <a:ea typeface="MS PGothic" pitchFamily="34" charset="-128"/>
                <a:cs typeface="+mn-cs"/>
              </a:rPr>
              <a:t> </a:t>
            </a:r>
            <a:r>
              <a:rPr lang="en-GB" sz="1100" kern="1200" dirty="0">
                <a:solidFill>
                  <a:schemeClr val="tx1"/>
                </a:solidFill>
                <a:effectLst/>
                <a:latin typeface="+mn-lt"/>
                <a:ea typeface="MS PGothic" pitchFamily="34" charset="-128"/>
                <a:cs typeface="+mn-cs"/>
              </a:rPr>
              <a:t> </a:t>
            </a:r>
          </a:p>
          <a:p>
            <a:pPr marL="457200" lvl="1" indent="0">
              <a:buFont typeface="Arial" panose="020B0604020202020204" pitchFamily="34" charset="0"/>
              <a:buNone/>
            </a:pPr>
            <a:endParaRPr lang="en-GB" sz="1100" kern="1200" dirty="0">
              <a:solidFill>
                <a:schemeClr val="tx1"/>
              </a:solidFill>
              <a:effectLst/>
              <a:latin typeface="+mn-lt"/>
              <a:ea typeface="MS PGothic" pitchFamily="34" charset="-128"/>
              <a:cs typeface="+mn-cs"/>
            </a:endParaRPr>
          </a:p>
          <a:p>
            <a:pPr marL="628650" lvl="1" indent="-171450">
              <a:buFont typeface="Arial" panose="020B0604020202020204" pitchFamily="34" charset="0"/>
              <a:buChar char="•"/>
            </a:pPr>
            <a:r>
              <a:rPr lang="en-GB" sz="1100" b="1" kern="1200" dirty="0">
                <a:solidFill>
                  <a:schemeClr val="tx1"/>
                </a:solidFill>
                <a:effectLst/>
                <a:latin typeface="+mn-lt"/>
                <a:ea typeface="MS PGothic" pitchFamily="34" charset="-128"/>
                <a:cs typeface="+mn-cs"/>
              </a:rPr>
              <a:t>s47 Child Protection investigation</a:t>
            </a:r>
            <a:endParaRPr lang="en-GB" sz="1100" kern="1200" dirty="0">
              <a:solidFill>
                <a:schemeClr val="tx1"/>
              </a:solidFill>
              <a:effectLst/>
              <a:latin typeface="+mn-lt"/>
              <a:ea typeface="MS PGothic" pitchFamily="34" charset="-128"/>
              <a:cs typeface="+mn-cs"/>
            </a:endParaRPr>
          </a:p>
          <a:p>
            <a:pPr marL="457200" lvl="1" indent="0">
              <a:buFont typeface="Arial" panose="020B0604020202020204" pitchFamily="34" charset="0"/>
              <a:buNone/>
            </a:pPr>
            <a:r>
              <a:rPr lang="en-GB" sz="1100" kern="1200" dirty="0">
                <a:solidFill>
                  <a:schemeClr val="tx1"/>
                </a:solidFill>
                <a:effectLst/>
                <a:latin typeface="+mn-lt"/>
                <a:ea typeface="MS PGothic" pitchFamily="34" charset="-128"/>
                <a:cs typeface="+mn-cs"/>
              </a:rPr>
              <a:t>	Whenever there are </a:t>
            </a:r>
            <a:r>
              <a:rPr lang="en-GB" sz="1100" b="1" kern="1200" dirty="0">
                <a:solidFill>
                  <a:schemeClr val="tx1"/>
                </a:solidFill>
                <a:effectLst/>
                <a:latin typeface="+mn-lt"/>
                <a:ea typeface="MS PGothic" pitchFamily="34" charset="-128"/>
                <a:cs typeface="+mn-cs"/>
              </a:rPr>
              <a:t>concerns a child has, or is likely to suffer significant harm, a section 47 Child Protection enquiry</a:t>
            </a:r>
            <a:r>
              <a:rPr lang="en-GB" sz="1100" kern="1200" dirty="0">
                <a:solidFill>
                  <a:schemeClr val="tx1"/>
                </a:solidFill>
                <a:effectLst/>
                <a:latin typeface="+mn-lt"/>
                <a:ea typeface="MS PGothic" pitchFamily="34" charset="-128"/>
                <a:cs typeface="+mn-cs"/>
              </a:rPr>
              <a:t> is 	undertaken. </a:t>
            </a:r>
          </a:p>
          <a:p>
            <a:pPr marL="628650" lvl="1" indent="-171450">
              <a:buFont typeface="Arial" panose="020B0604020202020204" pitchFamily="34" charset="0"/>
              <a:buChar char="•"/>
            </a:pPr>
            <a:endParaRPr lang="en-GB" sz="1100" kern="1200" dirty="0">
              <a:solidFill>
                <a:schemeClr val="tx1"/>
              </a:solidFill>
              <a:effectLst/>
              <a:latin typeface="+mn-lt"/>
              <a:ea typeface="MS PGothic" pitchFamily="34" charset="-128"/>
              <a:cs typeface="+mn-cs"/>
            </a:endParaRPr>
          </a:p>
          <a:p>
            <a:pPr marL="1371600" lvl="3" indent="0">
              <a:buFont typeface="Arial" panose="020B0604020202020204" pitchFamily="34" charset="0"/>
              <a:buNone/>
            </a:pPr>
            <a:r>
              <a:rPr lang="en-GB" sz="1100" i="1" kern="1200" dirty="0">
                <a:solidFill>
                  <a:schemeClr val="tx1"/>
                </a:solidFill>
                <a:effectLst/>
                <a:latin typeface="+mn-lt"/>
                <a:ea typeface="MS PGothic" pitchFamily="34" charset="-128"/>
                <a:cs typeface="+mn-cs"/>
              </a:rPr>
              <a:t>(Extract from Effective Support Document) The Children Act 1989 introduced the concept of significant harm as the threshold that justifies compulsory intervention in family life in the best interests of children. </a:t>
            </a:r>
          </a:p>
          <a:p>
            <a:pPr marL="1371600" lvl="3" indent="0">
              <a:buFont typeface="Arial" panose="020B0604020202020204" pitchFamily="34" charset="0"/>
              <a:buNone/>
            </a:pPr>
            <a:endParaRPr lang="en-GB" sz="1100" i="1" kern="1200" dirty="0">
              <a:solidFill>
                <a:schemeClr val="tx1"/>
              </a:solidFill>
              <a:effectLst/>
              <a:latin typeface="+mn-lt"/>
              <a:ea typeface="MS PGothic" pitchFamily="34" charset="-128"/>
              <a:cs typeface="+mn-cs"/>
            </a:endParaRPr>
          </a:p>
          <a:p>
            <a:pPr marL="1371600" lvl="3" indent="0">
              <a:buFont typeface="Arial" panose="020B0604020202020204" pitchFamily="34" charset="0"/>
              <a:buNone/>
            </a:pPr>
            <a:r>
              <a:rPr lang="en-GB" sz="1100" i="1" kern="1200" dirty="0">
                <a:solidFill>
                  <a:schemeClr val="tx1"/>
                </a:solidFill>
                <a:effectLst/>
                <a:latin typeface="+mn-lt"/>
                <a:ea typeface="MS PGothic" pitchFamily="34" charset="-128"/>
                <a:cs typeface="+mn-cs"/>
              </a:rPr>
              <a:t>There is no absolute criteria on which to rely upon when judging what constitutes significant harm. Consideration of the severity of ill-treatment may include the degree and the extent of physical harm, the duration and frequency of abuse and neglect, and the severity of the emotional and physical impact on the child. It is important to  consider age and context – babies and young children are particularly vulnerable – and parental factors such as history of significant domestic abuse, substance misuse or mental ill-health.</a:t>
            </a:r>
          </a:p>
          <a:p>
            <a:pPr marL="1371600" lvl="3" indent="0">
              <a:buFont typeface="Arial" panose="020B0604020202020204" pitchFamily="34" charset="0"/>
              <a:buNone/>
            </a:pPr>
            <a:endParaRPr lang="en-GB" sz="1100" i="1" kern="1200" dirty="0">
              <a:solidFill>
                <a:schemeClr val="tx1"/>
              </a:solidFill>
              <a:effectLst/>
              <a:latin typeface="+mn-lt"/>
              <a:ea typeface="MS PGothic" pitchFamily="34" charset="-128"/>
              <a:cs typeface="+mn-cs"/>
            </a:endParaRPr>
          </a:p>
          <a:p>
            <a:pPr marL="1371600" lvl="3" indent="0">
              <a:buFont typeface="Arial" panose="020B0604020202020204" pitchFamily="34" charset="0"/>
              <a:buNone/>
            </a:pPr>
            <a:r>
              <a:rPr lang="en-GB" sz="1100" i="1" kern="1200" dirty="0">
                <a:solidFill>
                  <a:schemeClr val="tx1"/>
                </a:solidFill>
                <a:effectLst/>
                <a:latin typeface="+mn-lt"/>
                <a:ea typeface="MS PGothic" pitchFamily="34" charset="-128"/>
                <a:cs typeface="+mn-cs"/>
              </a:rPr>
              <a:t>Significant harm could occur where there is a single event, such as a violent assault or sexual abuse. More often, significant harm is identified when there have been a number of events which have compromised the child’s physical and psychological wellbeing; for example, a child whose health and development is severely impaired through neglect</a:t>
            </a:r>
            <a:r>
              <a:rPr lang="en-GB" sz="1100" kern="1200" dirty="0">
                <a:solidFill>
                  <a:schemeClr val="tx1"/>
                </a:solidFill>
                <a:effectLst/>
                <a:latin typeface="+mn-lt"/>
                <a:ea typeface="MS PGothic" pitchFamily="34" charset="-128"/>
                <a:cs typeface="+mn-cs"/>
              </a:rPr>
              <a:t>.</a:t>
            </a:r>
          </a:p>
          <a:p>
            <a:pPr marL="628650" lvl="1" indent="-171450">
              <a:buFont typeface="Arial" panose="020B0604020202020204" pitchFamily="34" charset="0"/>
              <a:buChar char="•"/>
            </a:pPr>
            <a:endParaRPr lang="en-GB" sz="1100" kern="1200" dirty="0">
              <a:solidFill>
                <a:schemeClr val="tx1"/>
              </a:solidFill>
              <a:effectLst/>
              <a:latin typeface="+mn-lt"/>
              <a:ea typeface="MS PGothic" pitchFamily="34" charset="-128"/>
              <a:cs typeface="+mn-cs"/>
            </a:endParaRPr>
          </a:p>
          <a:p>
            <a:pPr marL="628650" lvl="1" indent="-171450">
              <a:buFont typeface="Arial" panose="020B0604020202020204" pitchFamily="34" charset="0"/>
              <a:buChar char="•"/>
            </a:pPr>
            <a:r>
              <a:rPr lang="en-GB" sz="1100" kern="1200" dirty="0">
                <a:solidFill>
                  <a:schemeClr val="tx1"/>
                </a:solidFill>
                <a:effectLst/>
                <a:latin typeface="+mn-lt"/>
                <a:ea typeface="MS PGothic" pitchFamily="34" charset="-128"/>
                <a:cs typeface="+mn-cs"/>
              </a:rPr>
              <a:t>This will involve liaison with police, health and other agencies and will include a </a:t>
            </a:r>
            <a:r>
              <a:rPr lang="en-GB" sz="1100" b="1" kern="1200" dirty="0">
                <a:solidFill>
                  <a:schemeClr val="tx1"/>
                </a:solidFill>
                <a:effectLst/>
                <a:latin typeface="+mn-lt"/>
                <a:ea typeface="MS PGothic" pitchFamily="34" charset="-128"/>
                <a:cs typeface="+mn-cs"/>
              </a:rPr>
              <a:t>strategy discussion</a:t>
            </a:r>
            <a:r>
              <a:rPr lang="en-GB" sz="1100" kern="1200" dirty="0">
                <a:solidFill>
                  <a:schemeClr val="tx1"/>
                </a:solidFill>
                <a:effectLst/>
                <a:latin typeface="+mn-lt"/>
                <a:ea typeface="MS PGothic" pitchFamily="34" charset="-128"/>
                <a:cs typeface="+mn-cs"/>
              </a:rPr>
              <a:t>, preferably through a meeting, to share full information, decide and plan the actions needed. </a:t>
            </a:r>
            <a:r>
              <a:rPr lang="en-GB" sz="1100" kern="1200" dirty="0">
                <a:solidFill>
                  <a:schemeClr val="tx1"/>
                </a:solidFill>
                <a:effectLst/>
                <a:latin typeface="Times" charset="0"/>
                <a:ea typeface="MS PGothic" pitchFamily="34" charset="-128"/>
                <a:cs typeface="+mn-cs"/>
              </a:rPr>
              <a:t>(NB</a:t>
            </a:r>
            <a:r>
              <a:rPr lang="en-GB" sz="1100" kern="1200" baseline="0" dirty="0">
                <a:solidFill>
                  <a:schemeClr val="tx1"/>
                </a:solidFill>
                <a:effectLst/>
                <a:latin typeface="Times" charset="0"/>
                <a:ea typeface="MS PGothic" pitchFamily="34" charset="-128"/>
                <a:cs typeface="+mn-cs"/>
              </a:rPr>
              <a:t> T</a:t>
            </a:r>
            <a:r>
              <a:rPr lang="en-GB" sz="1100" kern="1200" dirty="0">
                <a:solidFill>
                  <a:schemeClr val="tx1"/>
                </a:solidFill>
                <a:effectLst/>
                <a:latin typeface="Times" charset="0"/>
                <a:ea typeface="MS PGothic" pitchFamily="34" charset="-128"/>
                <a:cs typeface="+mn-cs"/>
              </a:rPr>
              <a:t>his may be a phone call, video conference or physical meeting).  </a:t>
            </a:r>
            <a:r>
              <a:rPr lang="en-GB" sz="1100" kern="1200" dirty="0">
                <a:solidFill>
                  <a:schemeClr val="tx1"/>
                </a:solidFill>
                <a:effectLst/>
                <a:latin typeface="+mn-lt"/>
                <a:ea typeface="MS PGothic" pitchFamily="34" charset="-128"/>
                <a:cs typeface="+mn-cs"/>
              </a:rPr>
              <a:t>An assessment of the child’s circumstances, including risks and needs, is undertaken following the strategy meeting. This may lead to a decision that:</a:t>
            </a:r>
          </a:p>
          <a:p>
            <a:pPr marL="1085850" lvl="2" indent="-171450">
              <a:buFont typeface="Arial" panose="020B0604020202020204" pitchFamily="34" charset="0"/>
              <a:buChar char="•"/>
            </a:pPr>
            <a:r>
              <a:rPr lang="en-GB" sz="1100" kern="1200" dirty="0">
                <a:solidFill>
                  <a:schemeClr val="tx1"/>
                </a:solidFill>
                <a:effectLst/>
                <a:latin typeface="+mn-lt"/>
                <a:ea typeface="MS PGothic" pitchFamily="34" charset="-128"/>
                <a:cs typeface="+mn-cs"/>
              </a:rPr>
              <a:t>There are no concerns.</a:t>
            </a:r>
          </a:p>
          <a:p>
            <a:pPr marL="1085850" lvl="2" indent="-171450">
              <a:buFont typeface="Arial" panose="020B0604020202020204" pitchFamily="34" charset="0"/>
              <a:buChar char="•"/>
            </a:pPr>
            <a:r>
              <a:rPr lang="en-GB" sz="1100" kern="1200" dirty="0">
                <a:solidFill>
                  <a:schemeClr val="tx1"/>
                </a:solidFill>
                <a:effectLst/>
                <a:latin typeface="+mn-lt"/>
                <a:ea typeface="MS PGothic" pitchFamily="34" charset="-128"/>
                <a:cs typeface="+mn-cs"/>
              </a:rPr>
              <a:t>A voluntary Child in Need plan will support the child and family.</a:t>
            </a:r>
          </a:p>
          <a:p>
            <a:pPr marL="1085850" lvl="2" indent="-171450">
              <a:buFont typeface="Arial" panose="020B0604020202020204" pitchFamily="34" charset="0"/>
              <a:buChar char="•"/>
            </a:pPr>
            <a:r>
              <a:rPr lang="en-GB" sz="1100" kern="1200" dirty="0">
                <a:solidFill>
                  <a:schemeClr val="tx1"/>
                </a:solidFill>
                <a:effectLst/>
                <a:latin typeface="+mn-lt"/>
                <a:ea typeface="MS PGothic" pitchFamily="34" charset="-128"/>
                <a:cs typeface="+mn-cs"/>
              </a:rPr>
              <a:t>Further statutory intervention, often through </a:t>
            </a:r>
            <a:r>
              <a:rPr lang="en-GB" sz="1100" b="1" kern="1200" dirty="0">
                <a:solidFill>
                  <a:schemeClr val="tx1"/>
                </a:solidFill>
                <a:effectLst/>
                <a:latin typeface="+mn-lt"/>
                <a:ea typeface="MS PGothic" pitchFamily="34" charset="-128"/>
                <a:cs typeface="+mn-cs"/>
              </a:rPr>
              <a:t>an initial Child Protection conference</a:t>
            </a:r>
            <a:r>
              <a:rPr lang="en-GB" sz="1100" kern="1200" dirty="0">
                <a:solidFill>
                  <a:schemeClr val="tx1"/>
                </a:solidFill>
                <a:effectLst/>
                <a:latin typeface="+mn-lt"/>
                <a:ea typeface="MS PGothic" pitchFamily="34" charset="-128"/>
                <a:cs typeface="+mn-cs"/>
              </a:rPr>
              <a:t>. (If a child protection conference is required, this is usually within fifteen days of the strategy</a:t>
            </a:r>
            <a:r>
              <a:rPr lang="en-GB" sz="1100" kern="1200" baseline="0" dirty="0">
                <a:solidFill>
                  <a:schemeClr val="tx1"/>
                </a:solidFill>
                <a:effectLst/>
                <a:latin typeface="+mn-lt"/>
                <a:ea typeface="MS PGothic" pitchFamily="34" charset="-128"/>
                <a:cs typeface="+mn-cs"/>
              </a:rPr>
              <a:t> meeting</a:t>
            </a:r>
            <a:r>
              <a:rPr lang="en-GB" sz="1100" kern="1200" dirty="0">
                <a:solidFill>
                  <a:schemeClr val="tx1"/>
                </a:solidFill>
                <a:effectLst/>
                <a:latin typeface="+mn-lt"/>
                <a:ea typeface="MS PGothic" pitchFamily="34" charset="-128"/>
                <a:cs typeface="+mn-cs"/>
              </a:rPr>
              <a:t>.</a:t>
            </a:r>
          </a:p>
          <a:p>
            <a:pPr marL="1085850" lvl="2" indent="-171450">
              <a:buFont typeface="Arial" panose="020B0604020202020204" pitchFamily="34" charset="0"/>
              <a:buChar char="•"/>
            </a:pPr>
            <a:r>
              <a:rPr lang="en-GB" sz="1100" kern="1200" dirty="0">
                <a:solidFill>
                  <a:schemeClr val="tx1"/>
                </a:solidFill>
                <a:effectLst/>
                <a:latin typeface="+mn-lt"/>
                <a:ea typeface="MS PGothic" pitchFamily="34" charset="-128"/>
                <a:cs typeface="+mn-cs"/>
              </a:rPr>
              <a:t>If the conference agrees, a </a:t>
            </a:r>
            <a:r>
              <a:rPr lang="en-GB" sz="1100" b="1" kern="1200" dirty="0">
                <a:solidFill>
                  <a:schemeClr val="tx1"/>
                </a:solidFill>
                <a:effectLst/>
                <a:latin typeface="+mn-lt"/>
                <a:ea typeface="MS PGothic" pitchFamily="34" charset="-128"/>
                <a:cs typeface="+mn-cs"/>
              </a:rPr>
              <a:t>Child Protection plan</a:t>
            </a:r>
            <a:r>
              <a:rPr lang="en-GB" sz="1100" kern="1200" dirty="0">
                <a:solidFill>
                  <a:schemeClr val="tx1"/>
                </a:solidFill>
                <a:effectLst/>
                <a:latin typeface="+mn-lt"/>
                <a:ea typeface="MS PGothic" pitchFamily="34" charset="-128"/>
                <a:cs typeface="+mn-cs"/>
              </a:rPr>
              <a:t> is put in place. The Child Protection plan will make clear to the parents what changes they have to make to ensure the child does not suffer significant harm. Should the circumstances of the child / young person not improve or where further serious incidences occur, a decision may be made to apply to the court for </a:t>
            </a:r>
            <a:r>
              <a:rPr lang="en-GB" sz="1100" b="1" kern="1200" dirty="0">
                <a:solidFill>
                  <a:schemeClr val="tx1"/>
                </a:solidFill>
                <a:effectLst/>
                <a:latin typeface="+mn-lt"/>
                <a:ea typeface="MS PGothic" pitchFamily="34" charset="-128"/>
                <a:cs typeface="+mn-cs"/>
              </a:rPr>
              <a:t>care proceedings</a:t>
            </a:r>
            <a:r>
              <a:rPr lang="en-GB" sz="1100" kern="1200" dirty="0">
                <a:solidFill>
                  <a:schemeClr val="tx1"/>
                </a:solidFill>
                <a:effectLst/>
                <a:latin typeface="+mn-lt"/>
                <a:ea typeface="MS PGothic" pitchFamily="34" charset="-128"/>
                <a:cs typeface="+mn-cs"/>
              </a:rPr>
              <a:t>. The first step in this process is usually to have a legal planning meeting and issue parents with a formal </a:t>
            </a:r>
            <a:r>
              <a:rPr lang="en-GB" sz="1100" b="1" kern="1200" dirty="0">
                <a:solidFill>
                  <a:schemeClr val="tx1"/>
                </a:solidFill>
                <a:effectLst/>
                <a:latin typeface="+mn-lt"/>
                <a:ea typeface="MS PGothic" pitchFamily="34" charset="-128"/>
                <a:cs typeface="+mn-cs"/>
              </a:rPr>
              <a:t>Public Law Outline (PLO) letter</a:t>
            </a:r>
            <a:r>
              <a:rPr lang="en-GB" sz="1100" kern="1200" dirty="0">
                <a:solidFill>
                  <a:schemeClr val="tx1"/>
                </a:solidFill>
                <a:effectLst/>
                <a:latin typeface="+mn-lt"/>
                <a:ea typeface="MS PGothic" pitchFamily="34" charset="-128"/>
                <a:cs typeface="+mn-cs"/>
              </a:rPr>
              <a:t> stating what must improve to avoid care proceedings.  (A PLO guide is available on the Essex Safeguarding Children’s Board website  Policies &amp; Guidance page  http://www.escb.co.uk/en-gb/workingwithchildren/policiesandguidance.aspx)</a:t>
            </a:r>
          </a:p>
          <a:p>
            <a:pPr marL="457200" lvl="1" indent="0">
              <a:buFont typeface="Arial" panose="020B0604020202020204" pitchFamily="34" charset="0"/>
              <a:buNone/>
            </a:pPr>
            <a:r>
              <a:rPr lang="en-GB" sz="1100" kern="1200" dirty="0">
                <a:solidFill>
                  <a:schemeClr val="tx1"/>
                </a:solidFill>
                <a:effectLst/>
                <a:latin typeface="+mn-lt"/>
                <a:ea typeface="MS PGothic" pitchFamily="34" charset="-128"/>
                <a:cs typeface="+mn-cs"/>
              </a:rPr>
              <a:t> </a:t>
            </a:r>
          </a:p>
          <a:p>
            <a:pPr marL="628650" lvl="1" indent="-171450">
              <a:buFont typeface="Arial" panose="020B0604020202020204" pitchFamily="34" charset="0"/>
              <a:buChar char="•"/>
            </a:pPr>
            <a:r>
              <a:rPr lang="en-GB" sz="1100" kern="1200" dirty="0">
                <a:solidFill>
                  <a:schemeClr val="tx1"/>
                </a:solidFill>
                <a:effectLst/>
                <a:latin typeface="+mn-lt"/>
                <a:ea typeface="MS PGothic" pitchFamily="34" charset="-128"/>
                <a:cs typeface="+mn-cs"/>
              </a:rPr>
              <a:t>Once Children’s Social Care and other specialist intervention has successfully reduced the level of need for the child or young person, </a:t>
            </a:r>
            <a:r>
              <a:rPr lang="en-GB" sz="1100" b="1" kern="1200" dirty="0">
                <a:solidFill>
                  <a:schemeClr val="tx1"/>
                </a:solidFill>
                <a:effectLst/>
                <a:latin typeface="+mn-lt"/>
                <a:ea typeface="MS PGothic" pitchFamily="34" charset="-128"/>
                <a:cs typeface="+mn-cs"/>
              </a:rPr>
              <a:t>Universal</a:t>
            </a:r>
            <a:r>
              <a:rPr lang="en-GB" sz="1100" kern="1200" dirty="0">
                <a:solidFill>
                  <a:schemeClr val="tx1"/>
                </a:solidFill>
                <a:effectLst/>
                <a:latin typeface="+mn-lt"/>
                <a:ea typeface="MS PGothic" pitchFamily="34" charset="-128"/>
                <a:cs typeface="+mn-cs"/>
              </a:rPr>
              <a:t> or </a:t>
            </a:r>
            <a:r>
              <a:rPr lang="en-GB" sz="1100" b="1" kern="1200" dirty="0">
                <a:solidFill>
                  <a:schemeClr val="tx1"/>
                </a:solidFill>
                <a:effectLst/>
                <a:latin typeface="+mn-lt"/>
                <a:ea typeface="MS PGothic" pitchFamily="34" charset="-128"/>
                <a:cs typeface="+mn-cs"/>
              </a:rPr>
              <a:t>targeted</a:t>
            </a:r>
            <a:r>
              <a:rPr lang="en-GB" sz="1100" kern="1200" dirty="0">
                <a:solidFill>
                  <a:schemeClr val="tx1"/>
                </a:solidFill>
                <a:effectLst/>
                <a:latin typeface="+mn-lt"/>
                <a:ea typeface="MS PGothic" pitchFamily="34" charset="-128"/>
                <a:cs typeface="+mn-cs"/>
              </a:rPr>
              <a:t> services will be expected to continue to support the child and family through the </a:t>
            </a:r>
            <a:r>
              <a:rPr lang="en-GB" sz="1100" b="1" kern="1200" dirty="0">
                <a:solidFill>
                  <a:schemeClr val="tx1"/>
                </a:solidFill>
                <a:effectLst/>
                <a:latin typeface="+mn-lt"/>
                <a:ea typeface="MS PGothic" pitchFamily="34" charset="-128"/>
                <a:cs typeface="+mn-cs"/>
              </a:rPr>
              <a:t>‘effective support’</a:t>
            </a:r>
            <a:r>
              <a:rPr lang="en-GB" sz="1100" kern="1200" dirty="0">
                <a:solidFill>
                  <a:schemeClr val="tx1"/>
                </a:solidFill>
                <a:effectLst/>
                <a:latin typeface="+mn-lt"/>
                <a:ea typeface="MS PGothic" pitchFamily="34" charset="-128"/>
                <a:cs typeface="+mn-cs"/>
              </a:rPr>
              <a:t> processes. </a:t>
            </a:r>
          </a:p>
          <a:p>
            <a:pPr>
              <a:lnSpc>
                <a:spcPct val="100000"/>
              </a:lnSpc>
              <a:spcAft>
                <a:spcPts val="0"/>
              </a:spcAft>
            </a:pPr>
            <a:endParaRPr lang="en-GB" sz="1100" dirty="0">
              <a:effectLst/>
              <a:latin typeface="+mn-lt"/>
              <a:ea typeface="Calibri"/>
            </a:endParaRPr>
          </a:p>
          <a:p>
            <a:pPr>
              <a:lnSpc>
                <a:spcPct val="100000"/>
              </a:lnSpc>
              <a:spcAft>
                <a:spcPts val="0"/>
              </a:spcAft>
            </a:pPr>
            <a:r>
              <a:rPr lang="en-GB" sz="1100" b="1" dirty="0">
                <a:effectLst/>
                <a:latin typeface="+mn-lt"/>
                <a:ea typeface="Calibri"/>
              </a:rPr>
              <a:t>Resources Required  - </a:t>
            </a:r>
            <a:r>
              <a:rPr lang="en-GB" sz="1100" baseline="0" dirty="0">
                <a:latin typeface="+mn-lt"/>
              </a:rPr>
              <a:t>No additional.  </a:t>
            </a: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solidFill>
                  <a:prstClr val="black"/>
                </a:solidFill>
              </a:rPr>
              <a:pPr>
                <a:defRPr/>
              </a:pPr>
              <a:t>5</a:t>
            </a:fld>
            <a:endParaRPr lang="en-US" dirty="0">
              <a:solidFill>
                <a:prstClr val="black"/>
              </a:solidFill>
            </a:endParaRPr>
          </a:p>
        </p:txBody>
      </p:sp>
    </p:spTree>
    <p:extLst>
      <p:ext uri="{BB962C8B-B14F-4D97-AF65-F5344CB8AC3E}">
        <p14:creationId xmlns:p14="http://schemas.microsoft.com/office/powerpoint/2010/main" val="20990422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Aft>
                <a:spcPts val="0"/>
              </a:spcAft>
            </a:pPr>
            <a:r>
              <a:rPr lang="en-GB" sz="1100" b="1" dirty="0">
                <a:effectLst/>
                <a:latin typeface="+mn-lt"/>
                <a:ea typeface="Calibri"/>
              </a:rPr>
              <a:t>Slide Number:</a:t>
            </a:r>
            <a:r>
              <a:rPr lang="en-GB" sz="1100" b="1" baseline="0" dirty="0">
                <a:effectLst/>
                <a:latin typeface="+mn-lt"/>
                <a:ea typeface="Calibri"/>
              </a:rPr>
              <a:t> 6</a:t>
            </a:r>
            <a:endParaRPr lang="en-GB" sz="1100" b="1" dirty="0">
              <a:effectLst/>
              <a:highlight>
                <a:srgbClr val="FFFF00"/>
              </a:highlight>
              <a:latin typeface="+mn-lt"/>
              <a:ea typeface="Calibri"/>
            </a:endParaRPr>
          </a:p>
          <a:p>
            <a:pPr>
              <a:lnSpc>
                <a:spcPct val="100000"/>
              </a:lnSpc>
              <a:spcAft>
                <a:spcPts val="0"/>
              </a:spcAft>
            </a:pPr>
            <a:r>
              <a:rPr lang="en-GB" sz="1100" b="1" dirty="0">
                <a:effectLst/>
                <a:latin typeface="+mn-lt"/>
                <a:ea typeface="Calibri"/>
              </a:rPr>
              <a:t>Title: Summary</a:t>
            </a:r>
            <a:endParaRPr lang="en-GB" sz="1100" dirty="0">
              <a:effectLst/>
              <a:latin typeface="+mn-lt"/>
              <a:ea typeface="Calibri"/>
            </a:endParaRP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Key Messages</a:t>
            </a:r>
            <a:endParaRPr lang="en-GB" sz="1100" dirty="0">
              <a:effectLst/>
              <a:latin typeface="+mn-lt"/>
              <a:ea typeface="Calibri"/>
            </a:endParaRPr>
          </a:p>
          <a:p>
            <a:pPr marL="342900" marR="0" lvl="0" indent="-342900" algn="l" defTabSz="914400" rtl="0" eaLnBrk="0" fontAlgn="base" latinLnBrk="0" hangingPunct="0">
              <a:lnSpc>
                <a:spcPct val="100000"/>
              </a:lnSpc>
              <a:spcBef>
                <a:spcPct val="30000"/>
              </a:spcBef>
              <a:spcAft>
                <a:spcPts val="0"/>
              </a:spcAft>
              <a:buClrTx/>
              <a:buSzTx/>
              <a:buFont typeface="Symbol"/>
              <a:buChar char=""/>
              <a:tabLst/>
              <a:defRPr/>
            </a:pPr>
            <a:r>
              <a:rPr lang="en-GB" sz="1100" dirty="0">
                <a:latin typeface="+mn-lt"/>
                <a:cs typeface="Arial" panose="020B0604020202020204" pitchFamily="34" charset="0"/>
              </a:rPr>
              <a:t>Each case should be reviewed to check that the right support is in place and that progress is being made</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At each stage the requestor should be informed of the decision made and if appropriate further advice given.  The Referrer should follow up if no feedback is received </a:t>
            </a:r>
          </a:p>
          <a:p>
            <a:pPr>
              <a:lnSpc>
                <a:spcPct val="100000"/>
              </a:lnSpc>
              <a:spcAft>
                <a:spcPts val="0"/>
              </a:spcAft>
            </a:pPr>
            <a:endParaRPr lang="en-GB" sz="1100" b="1" dirty="0">
              <a:effectLst/>
              <a:latin typeface="+mn-lt"/>
              <a:ea typeface="Calibri"/>
            </a:endParaRPr>
          </a:p>
          <a:p>
            <a:pPr>
              <a:lnSpc>
                <a:spcPct val="100000"/>
              </a:lnSpc>
              <a:spcAft>
                <a:spcPts val="0"/>
              </a:spcAft>
            </a:pPr>
            <a:r>
              <a:rPr lang="en-GB" sz="1100" b="1" dirty="0">
                <a:effectLst/>
                <a:latin typeface="+mn-lt"/>
                <a:ea typeface="Calibri"/>
              </a:rPr>
              <a:t>Facilitator Notes </a:t>
            </a:r>
          </a:p>
          <a:p>
            <a:pPr>
              <a:lnSpc>
                <a:spcPct val="100000"/>
              </a:lnSpc>
              <a:spcAft>
                <a:spcPts val="0"/>
              </a:spcAft>
            </a:pPr>
            <a:r>
              <a:rPr lang="en-GB" sz="1100" dirty="0">
                <a:effectLst/>
                <a:latin typeface="+mn-lt"/>
                <a:ea typeface="Calibri"/>
              </a:rPr>
              <a:t>Continue to refer back to </a:t>
            </a:r>
            <a:r>
              <a:rPr lang="en-GB" sz="1100" baseline="0" dirty="0">
                <a:effectLst/>
                <a:latin typeface="+mn-lt"/>
                <a:ea typeface="Calibri"/>
              </a:rPr>
              <a:t>the flow chart (as appropriate) reiterating points where relevant</a:t>
            </a:r>
          </a:p>
          <a:p>
            <a:pPr>
              <a:lnSpc>
                <a:spcPct val="100000"/>
              </a:lnSpc>
              <a:spcAft>
                <a:spcPts val="0"/>
              </a:spcAft>
            </a:pPr>
            <a:r>
              <a:rPr lang="en-GB" sz="1100" b="1" dirty="0">
                <a:effectLst/>
                <a:latin typeface="+mn-lt"/>
                <a:ea typeface="Calibri"/>
              </a:rPr>
              <a:t> </a:t>
            </a:r>
            <a:endParaRPr lang="en-GB" sz="1100" dirty="0">
              <a:effectLst/>
              <a:latin typeface="+mn-lt"/>
              <a:ea typeface="Calibri"/>
            </a:endParaRPr>
          </a:p>
          <a:p>
            <a:pPr marL="342900" lvl="0" indent="-342900">
              <a:lnSpc>
                <a:spcPct val="100000"/>
              </a:lnSpc>
              <a:spcAft>
                <a:spcPts val="0"/>
              </a:spcAft>
              <a:buFont typeface="Symbol"/>
              <a:buChar char=""/>
            </a:pPr>
            <a:r>
              <a:rPr lang="en-GB" sz="1100" dirty="0">
                <a:effectLst/>
                <a:latin typeface="+mn-lt"/>
                <a:ea typeface="Calibri"/>
              </a:rPr>
              <a:t>The importance of Consent</a:t>
            </a:r>
          </a:p>
          <a:p>
            <a:pPr marL="342900" lvl="0" indent="-342900">
              <a:lnSpc>
                <a:spcPct val="100000"/>
              </a:lnSpc>
              <a:spcAft>
                <a:spcPts val="0"/>
              </a:spcAft>
              <a:buFont typeface="Symbol"/>
              <a:buChar char=""/>
            </a:pPr>
            <a:r>
              <a:rPr lang="en-GB" sz="1100" dirty="0">
                <a:effectLst/>
                <a:latin typeface="+mn-lt"/>
                <a:ea typeface="Calibri"/>
              </a:rPr>
              <a:t>The importance of agencies completing Early Help Plan / Shared family Assessment to ensure the child/young person and their family receive the appropriate support and the chronology is understood. </a:t>
            </a:r>
          </a:p>
          <a:p>
            <a:pPr marL="342900" lvl="0" indent="-342900">
              <a:lnSpc>
                <a:spcPct val="100000"/>
              </a:lnSpc>
              <a:spcAft>
                <a:spcPts val="0"/>
              </a:spcAft>
              <a:buFont typeface="Symbol"/>
              <a:buChar char=""/>
            </a:pPr>
            <a:r>
              <a:rPr lang="en-GB" sz="1100" dirty="0">
                <a:effectLst/>
                <a:latin typeface="+mn-lt"/>
                <a:ea typeface="Calibri"/>
              </a:rPr>
              <a:t>Highlighting the role of Team Around the Family/ Team Around the Child in supporting the development of Shared Family Assessment </a:t>
            </a:r>
          </a:p>
          <a:p>
            <a:pPr marL="457200">
              <a:lnSpc>
                <a:spcPct val="100000"/>
              </a:lnSpc>
              <a:spcAft>
                <a:spcPts val="0"/>
              </a:spcAft>
            </a:pPr>
            <a:r>
              <a:rPr lang="en-GB" sz="1100" dirty="0">
                <a:effectLst/>
                <a:latin typeface="+mn-lt"/>
                <a:ea typeface="Calibri"/>
              </a:rPr>
              <a:t> </a:t>
            </a:r>
          </a:p>
          <a:p>
            <a:pPr>
              <a:lnSpc>
                <a:spcPct val="100000"/>
              </a:lnSpc>
              <a:spcAft>
                <a:spcPts val="0"/>
              </a:spcAft>
            </a:pPr>
            <a:r>
              <a:rPr lang="en-GB" sz="1100" b="1" dirty="0">
                <a:effectLst/>
                <a:latin typeface="+mn-lt"/>
                <a:ea typeface="Calibri"/>
              </a:rPr>
              <a:t>Resources Required  - </a:t>
            </a:r>
            <a:r>
              <a:rPr lang="en-GB" sz="1100" b="0" dirty="0">
                <a:effectLst/>
                <a:latin typeface="+mn-lt"/>
                <a:ea typeface="Calibri"/>
              </a:rPr>
              <a:t>Flowchart from Effective Support Website </a:t>
            </a:r>
          </a:p>
          <a:p>
            <a:pPr marL="0" indent="0">
              <a:lnSpc>
                <a:spcPct val="100000"/>
              </a:lnSpc>
              <a:buFont typeface="Arial" panose="020B0604020202020204" pitchFamily="34" charset="0"/>
              <a:buNone/>
            </a:pPr>
            <a:endParaRPr lang="en-GB" sz="1100" baseline="0" dirty="0">
              <a:latin typeface="+mn-lt"/>
            </a:endParaRPr>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6</a:t>
            </a:fld>
            <a:endParaRPr lang="en-US" dirty="0"/>
          </a:p>
        </p:txBody>
      </p:sp>
    </p:spTree>
    <p:extLst>
      <p:ext uri="{BB962C8B-B14F-4D97-AF65-F5344CB8AC3E}">
        <p14:creationId xmlns:p14="http://schemas.microsoft.com/office/powerpoint/2010/main" val="20990422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089AC9E-0F34-4BC1-A09B-3711FF9174FB}" type="slidenum">
              <a:rPr lang="en-GB" smtClean="0"/>
              <a:t>‹#›</a:t>
            </a:fld>
            <a:endParaRPr lang="en-GB" dirty="0"/>
          </a:p>
        </p:txBody>
      </p:sp>
      <p:pic>
        <p:nvPicPr>
          <p:cNvPr id="7" name="Picture 6" descr="ECC ppt back.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5"/>
          <p:cNvSpPr txBox="1">
            <a:spLocks noChangeArrowheads="1"/>
          </p:cNvSpPr>
          <p:nvPr userDrawn="1"/>
        </p:nvSpPr>
        <p:spPr bwMode="auto">
          <a:xfrm>
            <a:off x="6400800" y="4191000"/>
            <a:ext cx="236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endParaRPr lang="en-GB" dirty="0">
              <a:ea typeface="ＭＳ Ｐゴシック" charset="0"/>
            </a:endParaRPr>
          </a:p>
        </p:txBody>
      </p:sp>
    </p:spTree>
    <p:extLst>
      <p:ext uri="{BB962C8B-B14F-4D97-AF65-F5344CB8AC3E}">
        <p14:creationId xmlns:p14="http://schemas.microsoft.com/office/powerpoint/2010/main" val="2032097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a:defRPr/>
            </a:pPr>
            <a:fld id="{CA82A8B6-62A5-4F35-9100-17182E3A1369}"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429606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a:defRPr/>
            </a:pPr>
            <a:fld id="{737112D7-91BF-4183-8A15-379895964A65}"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1994434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089AC9E-0F34-4BC1-A09B-3711FF9174FB}" type="slidenum">
              <a:rPr lang="en-GB" smtClean="0">
                <a:solidFill>
                  <a:prstClr val="black">
                    <a:tint val="75000"/>
                  </a:prstClr>
                </a:solidFill>
              </a:rPr>
              <a:pPr/>
              <a:t>‹#›</a:t>
            </a:fld>
            <a:endParaRPr lang="en-GB" dirty="0">
              <a:solidFill>
                <a:prstClr val="black">
                  <a:tint val="75000"/>
                </a:prstClr>
              </a:solidFill>
            </a:endParaRPr>
          </a:p>
        </p:txBody>
      </p:sp>
      <p:pic>
        <p:nvPicPr>
          <p:cNvPr id="7" name="Picture 6" descr="ECC ppt back.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5"/>
          <p:cNvSpPr txBox="1">
            <a:spLocks noChangeArrowheads="1"/>
          </p:cNvSpPr>
          <p:nvPr userDrawn="1"/>
        </p:nvSpPr>
        <p:spPr bwMode="auto">
          <a:xfrm>
            <a:off x="6400800" y="4191000"/>
            <a:ext cx="236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endParaRPr lang="en-GB" dirty="0">
              <a:solidFill>
                <a:prstClr val="black"/>
              </a:solidFill>
              <a:ea typeface="ＭＳ Ｐゴシック" charset="0"/>
            </a:endParaRPr>
          </a:p>
        </p:txBody>
      </p:sp>
    </p:spTree>
    <p:extLst>
      <p:ext uri="{BB962C8B-B14F-4D97-AF65-F5344CB8AC3E}">
        <p14:creationId xmlns:p14="http://schemas.microsoft.com/office/powerpoint/2010/main" val="704744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9B6F3EC3-4F54-4141-9820-8C188AFD5A24}"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6629350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5AC488E0-3C20-4BFA-8788-94A5C0C34050}"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34546874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965DF208-F6BA-48D2-BE32-DFD9BEF01210}"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33472357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GB" dirty="0">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D32E8C3-048F-4DB5-AD06-35246EB5EAB0}"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27669542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GB" dirty="0">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CE51CBBA-793B-47FA-BF78-E4AFC9490453}"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37360458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GB" dirty="0">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9869346E-AA40-4AEA-AEC6-92B260C469A1}"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42600256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412CAA3-43A5-49BE-BE7C-AC13A46032AD}"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3607566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a:defRPr/>
            </a:pPr>
            <a:fld id="{9B6F3EC3-4F54-4141-9820-8C188AFD5A24}"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3824361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50A8EB30-72F9-4DB8-923A-5FF13472C0A2}"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22530478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CA82A8B6-62A5-4F35-9100-17182E3A1369}"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7338969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37112D7-91BF-4183-8A15-379895964A65}"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14017511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143000"/>
            <a:ext cx="7848600" cy="11430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685800" y="2438400"/>
            <a:ext cx="3848100" cy="34290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2438400"/>
            <a:ext cx="3848100" cy="34290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0"/>
          <p:cNvSpPr>
            <a:spLocks noGrp="1" noChangeArrowheads="1"/>
          </p:cNvSpPr>
          <p:nvPr>
            <p:ph type="sldNum" sz="quarter" idx="10"/>
          </p:nvPr>
        </p:nvSpPr>
        <p:spPr>
          <a:xfrm>
            <a:off x="685800" y="6400800"/>
            <a:ext cx="1905000" cy="304800"/>
          </a:xfrm>
          <a:prstGeom prst="rect">
            <a:avLst/>
          </a:prstGeom>
          <a:ln/>
        </p:spPr>
        <p:txBody>
          <a:bodyPr/>
          <a:lstStyle>
            <a:lvl1pPr>
              <a:defRPr/>
            </a:lvl1pPr>
          </a:lstStyle>
          <a:p>
            <a:pPr>
              <a:defRPr/>
            </a:pPr>
            <a:fld id="{545DC395-8ED0-40DF-B9BB-78DBC33C6EE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4802674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089AC9E-0F34-4BC1-A09B-3711FF9174FB}" type="slidenum">
              <a:rPr lang="en-GB" smtClean="0">
                <a:solidFill>
                  <a:prstClr val="black">
                    <a:tint val="75000"/>
                  </a:prstClr>
                </a:solidFill>
              </a:rPr>
              <a:pPr/>
              <a:t>‹#›</a:t>
            </a:fld>
            <a:endParaRPr lang="en-GB" dirty="0">
              <a:solidFill>
                <a:prstClr val="black">
                  <a:tint val="75000"/>
                </a:prstClr>
              </a:solidFill>
            </a:endParaRPr>
          </a:p>
        </p:txBody>
      </p:sp>
      <p:pic>
        <p:nvPicPr>
          <p:cNvPr id="7" name="Picture 6" descr="ECC ppt back.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5"/>
          <p:cNvSpPr txBox="1">
            <a:spLocks noChangeArrowheads="1"/>
          </p:cNvSpPr>
          <p:nvPr userDrawn="1"/>
        </p:nvSpPr>
        <p:spPr bwMode="auto">
          <a:xfrm>
            <a:off x="6400800" y="4191000"/>
            <a:ext cx="236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endParaRPr lang="en-GB" dirty="0">
              <a:solidFill>
                <a:prstClr val="black"/>
              </a:solidFill>
              <a:ea typeface="ＭＳ Ｐゴシック" charset="0"/>
            </a:endParaRPr>
          </a:p>
        </p:txBody>
      </p:sp>
    </p:spTree>
    <p:extLst>
      <p:ext uri="{BB962C8B-B14F-4D97-AF65-F5344CB8AC3E}">
        <p14:creationId xmlns:p14="http://schemas.microsoft.com/office/powerpoint/2010/main" val="8175007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9B6F3EC3-4F54-4141-9820-8C188AFD5A24}"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3195253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5AC488E0-3C20-4BFA-8788-94A5C0C34050}"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20560072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965DF208-F6BA-48D2-BE32-DFD9BEF01210}"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499181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GB" dirty="0">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D32E8C3-048F-4DB5-AD06-35246EB5EAB0}"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35508946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GB" dirty="0">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CE51CBBA-793B-47FA-BF78-E4AFC9490453}"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1785021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pPr>
              <a:defRPr/>
            </a:pPr>
            <a:fld id="{5AC488E0-3C20-4BFA-8788-94A5C0C34050}"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41307564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GB" dirty="0">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9869346E-AA40-4AEA-AEC6-92B260C469A1}"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161607826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412CAA3-43A5-49BE-BE7C-AC13A46032AD}"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370681469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50A8EB30-72F9-4DB8-923A-5FF13472C0A2}"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68557192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CA82A8B6-62A5-4F35-9100-17182E3A1369}"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413538455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37112D7-91BF-4183-8A15-379895964A65}"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371120378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143000"/>
            <a:ext cx="7848600" cy="11430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685800" y="2438400"/>
            <a:ext cx="3848100" cy="34290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2438400"/>
            <a:ext cx="3848100" cy="34290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0"/>
          <p:cNvSpPr>
            <a:spLocks noGrp="1" noChangeArrowheads="1"/>
          </p:cNvSpPr>
          <p:nvPr>
            <p:ph type="sldNum" sz="quarter" idx="10"/>
          </p:nvPr>
        </p:nvSpPr>
        <p:spPr>
          <a:xfrm>
            <a:off x="685800" y="6400800"/>
            <a:ext cx="1905000" cy="304800"/>
          </a:xfrm>
          <a:prstGeom prst="rect">
            <a:avLst/>
          </a:prstGeom>
          <a:ln/>
        </p:spPr>
        <p:txBody>
          <a:bodyPr/>
          <a:lstStyle>
            <a:lvl1pPr>
              <a:defRPr/>
            </a:lvl1pPr>
          </a:lstStyle>
          <a:p>
            <a:pPr>
              <a:defRPr/>
            </a:pPr>
            <a:fld id="{545DC395-8ED0-40DF-B9BB-78DBC33C6EE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579758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pPr>
              <a:defRPr/>
            </a:pPr>
            <a:fld id="{965DF208-F6BA-48D2-BE32-DFD9BEF01210}"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1454354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pPr>
              <a:defRPr/>
            </a:pPr>
            <a:fld id="{7D32E8C3-048F-4DB5-AD06-35246EB5EAB0}"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2162369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pPr>
              <a:defRPr/>
            </a:pPr>
            <a:fld id="{CE51CBBA-793B-47FA-BF78-E4AFC9490453}"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3194983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pPr>
              <a:defRPr/>
            </a:pPr>
            <a:fld id="{9869346E-AA40-4AEA-AEC6-92B260C469A1}"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286887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pPr>
              <a:defRPr/>
            </a:pPr>
            <a:fld id="{3412CAA3-43A5-49BE-BE7C-AC13A46032AD}"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3086809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23C762-CCB2-4551-810A-AFC6AA0AC2D2}" type="datetimeFigureOut">
              <a:rPr lang="en-GB" smtClean="0"/>
              <a:t>24/10/2018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pPr>
              <a:defRPr/>
            </a:pPr>
            <a:fld id="{50A8EB30-72F9-4DB8-923A-5FF13472C0A2}"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2805256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23C762-CCB2-4551-810A-AFC6AA0AC2D2}" type="datetimeFigureOut">
              <a:rPr lang="en-GB" smtClean="0"/>
              <a:t>24/10/2018</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971A862-7189-470E-99D7-3A123C7E2800}" type="slidenum">
              <a:rPr lang="en-US" smtClean="0"/>
              <a:pPr>
                <a:defRPr/>
              </a:pPr>
              <a:t>‹#›</a:t>
            </a:fld>
            <a:endParaRPr lang="en-US" dirty="0">
              <a:solidFill>
                <a:schemeClr val="tx1"/>
              </a:solidFill>
            </a:endParaRPr>
          </a:p>
        </p:txBody>
      </p:sp>
    </p:spTree>
    <p:extLst>
      <p:ext uri="{BB962C8B-B14F-4D97-AF65-F5344CB8AC3E}">
        <p14:creationId xmlns:p14="http://schemas.microsoft.com/office/powerpoint/2010/main" val="2514676677"/>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971A862-7189-470E-99D7-3A123C7E2800}"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811142719"/>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23C762-CCB2-4551-810A-AFC6AA0AC2D2}" type="datetimeFigureOut">
              <a:rPr lang="en-GB" smtClean="0">
                <a:solidFill>
                  <a:prstClr val="black">
                    <a:tint val="75000"/>
                  </a:prstClr>
                </a:solidFill>
              </a:rPr>
              <a:pPr/>
              <a:t>24/10/2018</a:t>
            </a:fld>
            <a:endParaRPr lang="en-GB"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971A862-7189-470E-99D7-3A123C7E2800}" type="slidenum">
              <a:rPr lang="en-US" smtClean="0">
                <a:solidFill>
                  <a:prstClr val="black">
                    <a:tint val="75000"/>
                  </a:prstClr>
                </a:solidFill>
              </a:rPr>
              <a:pPr>
                <a:defRPr/>
              </a:pPr>
              <a:t>‹#›</a:t>
            </a:fld>
            <a:endParaRPr lang="en-US" dirty="0">
              <a:solidFill>
                <a:prstClr val="black"/>
              </a:solidFill>
            </a:endParaRPr>
          </a:p>
        </p:txBody>
      </p:sp>
    </p:spTree>
    <p:extLst>
      <p:ext uri="{BB962C8B-B14F-4D97-AF65-F5344CB8AC3E}">
        <p14:creationId xmlns:p14="http://schemas.microsoft.com/office/powerpoint/2010/main" val="3550272894"/>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tags" Target="../tags/tag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4.xml"/><Relationship Id="rId1" Type="http://schemas.openxmlformats.org/officeDocument/2006/relationships/tags" Target="../tags/tag3.xml"/><Relationship Id="rId5" Type="http://schemas.openxmlformats.org/officeDocument/2006/relationships/image" Target="../media/image3.jpe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4.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9869346E-AA40-4AEA-AEC6-92B260C469A1}" type="slidenum">
              <a:rPr lang="en-US" smtClean="0"/>
              <a:pPr>
                <a:defRPr/>
              </a:pPr>
              <a:t>1</a:t>
            </a:fld>
            <a:endParaRPr lang="en-US" dirty="0">
              <a:solidFill>
                <a:schemeClr val="tx1"/>
              </a:solidFill>
            </a:endParaRPr>
          </a:p>
        </p:txBody>
      </p:sp>
      <p:sp>
        <p:nvSpPr>
          <p:cNvPr id="4" name="Rectangle 3"/>
          <p:cNvSpPr/>
          <p:nvPr/>
        </p:nvSpPr>
        <p:spPr>
          <a:xfrm>
            <a:off x="1043608" y="1124744"/>
            <a:ext cx="6912768" cy="4524315"/>
          </a:xfrm>
          <a:prstGeom prst="rect">
            <a:avLst/>
          </a:prstGeom>
        </p:spPr>
        <p:txBody>
          <a:bodyPr wrap="square">
            <a:spAutoFit/>
          </a:bodyPr>
          <a:lstStyle/>
          <a:p>
            <a:pPr algn="ctr"/>
            <a:endParaRPr lang="en-GB" sz="4400" dirty="0">
              <a:solidFill>
                <a:prstClr val="black"/>
              </a:solidFill>
              <a:latin typeface="Calibri"/>
              <a:ea typeface="+mj-ea"/>
              <a:cs typeface="+mj-cs"/>
            </a:endParaRPr>
          </a:p>
          <a:p>
            <a:pPr algn="ctr"/>
            <a:r>
              <a:rPr lang="en-GB" sz="4400" dirty="0">
                <a:solidFill>
                  <a:prstClr val="black"/>
                </a:solidFill>
                <a:latin typeface="Calibri"/>
                <a:ea typeface="+mj-ea"/>
                <a:cs typeface="+mj-cs"/>
              </a:rPr>
              <a:t>Essex Children &amp; Families Hub</a:t>
            </a:r>
          </a:p>
          <a:p>
            <a:pPr algn="ctr"/>
            <a:r>
              <a:rPr lang="en-GB" sz="4400" dirty="0">
                <a:solidFill>
                  <a:prstClr val="black"/>
                </a:solidFill>
                <a:latin typeface="Calibri"/>
                <a:ea typeface="+mj-ea"/>
                <a:cs typeface="+mj-cs"/>
              </a:rPr>
              <a:t>(Essex County Council Children &amp; Families Service ) </a:t>
            </a:r>
          </a:p>
          <a:p>
            <a:pPr algn="ctr"/>
            <a:endParaRPr lang="en-GB" sz="4400" dirty="0">
              <a:solidFill>
                <a:prstClr val="black"/>
              </a:solidFill>
              <a:latin typeface="Calibri"/>
              <a:ea typeface="+mj-ea"/>
              <a:cs typeface="+mj-cs"/>
            </a:endParaRPr>
          </a:p>
          <a:p>
            <a:pPr algn="ctr"/>
            <a:endParaRPr lang="en-GB" dirty="0"/>
          </a:p>
        </p:txBody>
      </p:sp>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8168"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72758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8168"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67544" y="548680"/>
            <a:ext cx="7992888" cy="646331"/>
          </a:xfrm>
          <a:prstGeom prst="rect">
            <a:avLst/>
          </a:prstGeom>
        </p:spPr>
        <p:txBody>
          <a:bodyPr wrap="square">
            <a:spAutoFit/>
          </a:bodyPr>
          <a:lstStyle/>
          <a:p>
            <a:pPr algn="ctr"/>
            <a:r>
              <a:rPr lang="en-GB" sz="3600" b="1" dirty="0">
                <a:latin typeface="Arial" panose="020B0604020202020204" pitchFamily="34" charset="0"/>
                <a:cs typeface="Arial" panose="020B0604020202020204" pitchFamily="34" charset="0"/>
              </a:rPr>
              <a:t>Children &amp; Families  Hub</a:t>
            </a:r>
            <a:endParaRPr lang="en-GB" sz="3600" b="1" dirty="0"/>
          </a:p>
        </p:txBody>
      </p:sp>
      <p:sp>
        <p:nvSpPr>
          <p:cNvPr id="3" name="TextBox 2"/>
          <p:cNvSpPr txBox="1"/>
          <p:nvPr/>
        </p:nvSpPr>
        <p:spPr>
          <a:xfrm>
            <a:off x="323528" y="1286065"/>
            <a:ext cx="8627817" cy="5663089"/>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The Hub provides a central point where practitioners  from across Essex (not Thurrock &amp; Southend), who are supporting and working with children, young people &amp; their families, can request:</a:t>
            </a:r>
          </a:p>
          <a:p>
            <a:endParaRPr lang="en-GB" sz="2000" dirty="0">
              <a:latin typeface="Arial" panose="020B0604020202020204" pitchFamily="34" charset="0"/>
              <a:cs typeface="Arial" panose="020B0604020202020204" pitchFamily="34" charset="0"/>
            </a:endParaRPr>
          </a:p>
          <a:p>
            <a:pPr marL="914400" lvl="1"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Information (signposting) to other services that may be available  (level 1&amp;2)</a:t>
            </a:r>
          </a:p>
          <a:p>
            <a:pPr marL="914400" lvl="1"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Support from Family Solutions (level 3)</a:t>
            </a:r>
          </a:p>
          <a:p>
            <a:pPr marL="914400" lvl="1"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Child Protection - Consultation from experienced Children’s Social Care practitioners (level 3/4)</a:t>
            </a:r>
          </a:p>
          <a:p>
            <a:pPr marL="914400" lvl="1"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Child Protection – priority referral (level 4)</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The Hub also processes Requests for Information  </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The Hub was formed in March 2015 amalgamating the Initial </a:t>
            </a:r>
          </a:p>
          <a:p>
            <a:r>
              <a:rPr lang="en-GB" sz="2000" dirty="0">
                <a:latin typeface="Arial" panose="020B0604020202020204" pitchFamily="34" charset="0"/>
                <a:cs typeface="Arial" panose="020B0604020202020204" pitchFamily="34" charset="0"/>
              </a:rPr>
              <a:t>Response Team &amp; the Early Help &amp; Advice Hub, bringing </a:t>
            </a:r>
          </a:p>
          <a:p>
            <a:r>
              <a:rPr lang="en-GB" sz="2000" dirty="0">
                <a:latin typeface="Arial" panose="020B0604020202020204" pitchFamily="34" charset="0"/>
                <a:cs typeface="Arial" panose="020B0604020202020204" pitchFamily="34" charset="0"/>
              </a:rPr>
              <a:t>together access to advice and guidance, Family Solutions </a:t>
            </a:r>
          </a:p>
          <a:p>
            <a:r>
              <a:rPr lang="en-GB" sz="2000" dirty="0">
                <a:latin typeface="Arial" panose="020B0604020202020204" pitchFamily="34" charset="0"/>
                <a:cs typeface="Arial" panose="020B0604020202020204" pitchFamily="34" charset="0"/>
              </a:rPr>
              <a:t>and Children`s Social Care all in one team. </a:t>
            </a:r>
          </a:p>
          <a:p>
            <a:endParaRPr lang="en-GB" sz="2200" dirty="0"/>
          </a:p>
        </p:txBody>
      </p:sp>
    </p:spTree>
    <p:custDataLst>
      <p:tags r:id="rId1"/>
    </p:custDataLst>
    <p:extLst>
      <p:ext uri="{BB962C8B-B14F-4D97-AF65-F5344CB8AC3E}">
        <p14:creationId xmlns:p14="http://schemas.microsoft.com/office/powerpoint/2010/main" val="1705538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GB" sz="3600" dirty="0"/>
              <a:t>Children &amp; Families Hub</a:t>
            </a:r>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923291636"/>
              </p:ext>
            </p:extLst>
          </p:nvPr>
        </p:nvGraphicFramePr>
        <p:xfrm>
          <a:off x="457200" y="1268760"/>
          <a:ext cx="4762872" cy="48574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Content Placeholder 3"/>
          <p:cNvSpPr>
            <a:spLocks noGrp="1"/>
          </p:cNvSpPr>
          <p:nvPr>
            <p:ph sz="half" idx="2"/>
          </p:nvPr>
        </p:nvSpPr>
        <p:spPr>
          <a:xfrm>
            <a:off x="5364088" y="1124744"/>
            <a:ext cx="3322712" cy="5001419"/>
          </a:xfrm>
        </p:spPr>
        <p:txBody>
          <a:bodyPr>
            <a:normAutofit fontScale="85000" lnSpcReduction="10000"/>
          </a:bodyPr>
          <a:lstStyle/>
          <a:p>
            <a:r>
              <a:rPr lang="en-GB" sz="2600" dirty="0">
                <a:latin typeface="Arial" panose="020B0604020202020204" pitchFamily="34" charset="0"/>
                <a:cs typeface="Arial" panose="020B0604020202020204" pitchFamily="34" charset="0"/>
              </a:rPr>
              <a:t>Receiving Requests For Support from Portal  </a:t>
            </a:r>
          </a:p>
          <a:p>
            <a:r>
              <a:rPr lang="en-GB" sz="2600" dirty="0">
                <a:latin typeface="Arial" panose="020B0604020202020204" pitchFamily="34" charset="0"/>
                <a:cs typeface="Arial" panose="020B0604020202020204" pitchFamily="34" charset="0"/>
              </a:rPr>
              <a:t>Dedicated support updating the online Directory of Services</a:t>
            </a:r>
          </a:p>
          <a:p>
            <a:r>
              <a:rPr lang="en-GB" sz="2600" dirty="0">
                <a:latin typeface="Arial" panose="020B0604020202020204" pitchFamily="34" charset="0"/>
                <a:cs typeface="Arial" panose="020B0604020202020204" pitchFamily="34" charset="0"/>
              </a:rPr>
              <a:t>On-going developments with partners</a:t>
            </a:r>
          </a:p>
          <a:p>
            <a:r>
              <a:rPr lang="en-GB" sz="2600" dirty="0">
                <a:latin typeface="Arial" panose="020B0604020202020204" pitchFamily="34" charset="0"/>
                <a:cs typeface="Arial" panose="020B0604020202020204" pitchFamily="34" charset="0"/>
              </a:rPr>
              <a:t>Essex Police Interface – 2 Police Officers </a:t>
            </a:r>
          </a:p>
          <a:p>
            <a:r>
              <a:rPr lang="en-GB" sz="2600" dirty="0">
                <a:latin typeface="Arial" panose="020B0604020202020204" pitchFamily="34" charset="0"/>
                <a:cs typeface="Arial" panose="020B0604020202020204" pitchFamily="34" charset="0"/>
              </a:rPr>
              <a:t>Emotional Wellbeing Mental Health Service (EWMHS) Single Point of Access (SPA</a:t>
            </a:r>
          </a:p>
          <a:p>
            <a:endParaRPr lang="en-GB" dirty="0"/>
          </a:p>
        </p:txBody>
      </p:sp>
      <p:sp>
        <p:nvSpPr>
          <p:cNvPr id="5" name="Slide Number Placeholder 4"/>
          <p:cNvSpPr>
            <a:spLocks noGrp="1"/>
          </p:cNvSpPr>
          <p:nvPr>
            <p:ph type="sldNum" sz="quarter" idx="12"/>
          </p:nvPr>
        </p:nvSpPr>
        <p:spPr/>
        <p:txBody>
          <a:bodyPr/>
          <a:lstStyle/>
          <a:p>
            <a:pPr>
              <a:defRPr/>
            </a:pPr>
            <a:fld id="{965DF208-F6BA-48D2-BE32-DFD9BEF01210}" type="slidenum">
              <a:rPr lang="en-US" smtClean="0"/>
              <a:pPr>
                <a:defRPr/>
              </a:pPr>
              <a:t>3</a:t>
            </a:fld>
            <a:endParaRPr lang="en-US" dirty="0">
              <a:solidFill>
                <a:schemeClr val="tx1"/>
              </a:solidFill>
            </a:endParaRPr>
          </a:p>
        </p:txBody>
      </p:sp>
      <p:pic>
        <p:nvPicPr>
          <p:cNvPr id="7"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78168" y="5589240"/>
            <a:ext cx="1173178" cy="1167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56258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404664"/>
            <a:ext cx="8352928" cy="648072"/>
          </a:xfrm>
        </p:spPr>
        <p:txBody>
          <a:bodyPr>
            <a:noAutofit/>
          </a:bodyPr>
          <a:lstStyle/>
          <a:p>
            <a:br>
              <a:rPr lang="en-GB" sz="4000" b="1" dirty="0">
                <a:latin typeface="Arial" panose="020B0604020202020204" pitchFamily="34" charset="0"/>
                <a:cs typeface="Arial" panose="020B0604020202020204" pitchFamily="34" charset="0"/>
              </a:rPr>
            </a:br>
            <a:br>
              <a:rPr lang="en-GB" sz="4000" b="1" dirty="0">
                <a:latin typeface="Arial" panose="020B0604020202020204" pitchFamily="34" charset="0"/>
                <a:cs typeface="Arial" panose="020B0604020202020204" pitchFamily="34" charset="0"/>
              </a:rPr>
            </a:br>
            <a:r>
              <a:rPr lang="en-GB" sz="4000" b="1" dirty="0">
                <a:latin typeface="Arial" panose="020B0604020202020204" pitchFamily="34" charset="0"/>
                <a:cs typeface="Arial" panose="020B0604020202020204" pitchFamily="34" charset="0"/>
              </a:rPr>
              <a:t>R</a:t>
            </a:r>
            <a:r>
              <a:rPr lang="en-GB" sz="3600" b="1" dirty="0">
                <a:latin typeface="Arial" panose="020B0604020202020204" pitchFamily="34" charset="0"/>
                <a:cs typeface="Arial" panose="020B0604020202020204" pitchFamily="34" charset="0"/>
              </a:rPr>
              <a:t>equests for Support – the process</a:t>
            </a:r>
            <a:br>
              <a:rPr lang="en-GB" sz="4000" b="1" dirty="0">
                <a:latin typeface="Arial" panose="020B0604020202020204" pitchFamily="34" charset="0"/>
                <a:cs typeface="Arial" panose="020B0604020202020204" pitchFamily="34" charset="0"/>
              </a:rPr>
            </a:br>
            <a:r>
              <a:rPr lang="en-GB" sz="2800" b="1" dirty="0">
                <a:latin typeface="Arial" panose="020B0604020202020204" pitchFamily="34" charset="0"/>
                <a:cs typeface="Arial" panose="020B0604020202020204" pitchFamily="34" charset="0"/>
              </a:rPr>
              <a:t>  </a:t>
            </a:r>
            <a:br>
              <a:rPr lang="en-GB" sz="2800" b="1" dirty="0">
                <a:latin typeface="Arial" panose="020B0604020202020204" pitchFamily="34" charset="0"/>
                <a:cs typeface="Arial" panose="020B0604020202020204" pitchFamily="34" charset="0"/>
              </a:rPr>
            </a:br>
            <a:br>
              <a:rPr lang="en-GB" sz="2000" dirty="0">
                <a:latin typeface="Arial" panose="020B0604020202020204" pitchFamily="34" charset="0"/>
                <a:cs typeface="Arial" panose="020B0604020202020204" pitchFamily="34" charset="0"/>
              </a:rPr>
            </a:br>
            <a:r>
              <a:rPr lang="en-GB" sz="2000" dirty="0">
                <a:latin typeface="Arial" panose="020B0604020202020204" pitchFamily="34" charset="0"/>
                <a:cs typeface="Arial" panose="020B0604020202020204" pitchFamily="34" charset="0"/>
              </a:rPr>
              <a:t> </a:t>
            </a:r>
            <a:endParaRPr lang="en-GB" sz="2000" i="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089AC9E-0F34-4BC1-A09B-3711FF9174FB}" type="slidenum">
              <a:rPr lang="en-GB" smtClean="0">
                <a:solidFill>
                  <a:prstClr val="black">
                    <a:tint val="75000"/>
                  </a:prstClr>
                </a:solidFill>
              </a:rPr>
              <a:pPr/>
              <a:t>4</a:t>
            </a:fld>
            <a:endParaRPr lang="en-GB" dirty="0">
              <a:solidFill>
                <a:prstClr val="black">
                  <a:tint val="75000"/>
                </a:prstClr>
              </a:solidFill>
            </a:endParaRPr>
          </a:p>
        </p:txBody>
      </p:sp>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0352" y="5452064"/>
            <a:ext cx="1152127" cy="1310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467544" y="1244659"/>
            <a:ext cx="8136904" cy="2031325"/>
          </a:xfrm>
          <a:prstGeom prst="rect">
            <a:avLst/>
          </a:prstGeom>
          <a:noFill/>
        </p:spPr>
        <p:txBody>
          <a:bodyPr wrap="square" rtlCol="0">
            <a:spAutoFit/>
          </a:bodyPr>
          <a:lstStyle/>
          <a:p>
            <a:pPr algn="ctr"/>
            <a:r>
              <a:rPr lang="en-GB" sz="1800" dirty="0">
                <a:latin typeface="Arial" panose="020B0604020202020204" pitchFamily="34" charset="0"/>
                <a:cs typeface="Arial" panose="020B0604020202020204" pitchFamily="34" charset="0"/>
              </a:rPr>
              <a:t>Practitioner or family has a concern/identifies a need</a:t>
            </a:r>
          </a:p>
          <a:p>
            <a:pPr algn="ctr"/>
            <a:endParaRPr lang="en-GB" sz="1800" dirty="0">
              <a:latin typeface="Arial" panose="020B0604020202020204" pitchFamily="34" charset="0"/>
              <a:cs typeface="Arial" panose="020B0604020202020204" pitchFamily="34" charset="0"/>
            </a:endParaRPr>
          </a:p>
          <a:p>
            <a:pPr algn="ctr"/>
            <a:r>
              <a:rPr lang="en-GB" sz="1800" b="1" i="1" dirty="0">
                <a:solidFill>
                  <a:srgbClr val="FF0000"/>
                </a:solidFill>
                <a:latin typeface="Arial" panose="020B0604020202020204" pitchFamily="34" charset="0"/>
                <a:cs typeface="Arial" panose="020B0604020202020204" pitchFamily="34" charset="0"/>
              </a:rPr>
              <a:t>(If at any point  you are concerned that the child may be at risk of or suffering significant harm contact the Children &amp; Families Hub )</a:t>
            </a:r>
          </a:p>
          <a:p>
            <a:pPr algn="ctr"/>
            <a:r>
              <a:rPr lang="en-GB" sz="1800" dirty="0">
                <a:latin typeface="Arial" panose="020B0604020202020204" pitchFamily="34" charset="0"/>
                <a:cs typeface="Arial" panose="020B0604020202020204" pitchFamily="34" charset="0"/>
              </a:rPr>
              <a:t>With parental consent check to see if any other practitioners have supported the family </a:t>
            </a:r>
          </a:p>
          <a:p>
            <a:pPr algn="ctr"/>
            <a:endParaRPr lang="en-GB" sz="1800" dirty="0"/>
          </a:p>
        </p:txBody>
      </p:sp>
      <p:sp>
        <p:nvSpPr>
          <p:cNvPr id="8" name="TextBox 7"/>
          <p:cNvSpPr txBox="1"/>
          <p:nvPr/>
        </p:nvSpPr>
        <p:spPr>
          <a:xfrm>
            <a:off x="467544" y="3261934"/>
            <a:ext cx="4068452" cy="1077218"/>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GB" sz="1600" dirty="0">
                <a:latin typeface="Arial" panose="020B0604020202020204" pitchFamily="34" charset="0"/>
                <a:cs typeface="Arial" panose="020B0604020202020204" pitchFamily="34" charset="0"/>
              </a:rPr>
              <a:t>If previous Early Help Plan or Shared Family Assessment completed contact relevant Practitioner to discuss concerns and review as appropriate </a:t>
            </a:r>
          </a:p>
        </p:txBody>
      </p:sp>
      <p:sp>
        <p:nvSpPr>
          <p:cNvPr id="10" name="TextBox 9"/>
          <p:cNvSpPr txBox="1"/>
          <p:nvPr/>
        </p:nvSpPr>
        <p:spPr>
          <a:xfrm>
            <a:off x="5040052" y="3266025"/>
            <a:ext cx="3852427" cy="1077218"/>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en-GB" sz="1600" dirty="0">
                <a:latin typeface="Arial" panose="020B0604020202020204" pitchFamily="34" charset="0"/>
                <a:cs typeface="Arial" panose="020B0604020202020204" pitchFamily="34" charset="0"/>
              </a:rPr>
              <a:t>If no previous Early Help Plan or Shared Family Assessment. You or your agency should draw up an Early Help Plan or Shared Family Assessment  </a:t>
            </a:r>
          </a:p>
        </p:txBody>
      </p:sp>
      <p:sp>
        <p:nvSpPr>
          <p:cNvPr id="9" name="TextBox 8"/>
          <p:cNvSpPr txBox="1"/>
          <p:nvPr/>
        </p:nvSpPr>
        <p:spPr>
          <a:xfrm>
            <a:off x="1461102" y="4590374"/>
            <a:ext cx="6329808" cy="36933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sz="1800" dirty="0">
                <a:latin typeface="Arial" panose="020B0604020202020204" pitchFamily="34" charset="0"/>
                <a:cs typeface="Arial" panose="020B0604020202020204" pitchFamily="34" charset="0"/>
              </a:rPr>
              <a:t>Assessment outcome </a:t>
            </a:r>
          </a:p>
        </p:txBody>
      </p:sp>
      <p:sp>
        <p:nvSpPr>
          <p:cNvPr id="11" name="TextBox 10"/>
          <p:cNvSpPr txBox="1"/>
          <p:nvPr/>
        </p:nvSpPr>
        <p:spPr>
          <a:xfrm>
            <a:off x="1434340" y="4959706"/>
            <a:ext cx="1584176" cy="1477328"/>
          </a:xfrm>
          <a:prstGeom prst="rect">
            <a:avLst/>
          </a:prstGeom>
          <a:solidFill>
            <a:srgbClr val="009900"/>
          </a:solidFill>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GB" sz="1800" dirty="0">
                <a:latin typeface="Arial" panose="020B0604020202020204" pitchFamily="34" charset="0"/>
                <a:cs typeface="Arial" panose="020B0604020202020204" pitchFamily="34" charset="0"/>
              </a:rPr>
              <a:t>Level 1 need that can be met by single agency </a:t>
            </a:r>
          </a:p>
          <a:p>
            <a:endParaRPr lang="en-GB" sz="1800" dirty="0">
              <a:latin typeface="Arial" panose="020B0604020202020204" pitchFamily="34" charset="0"/>
              <a:cs typeface="Arial" panose="020B0604020202020204" pitchFamily="34" charset="0"/>
            </a:endParaRPr>
          </a:p>
        </p:txBody>
      </p:sp>
      <p:sp>
        <p:nvSpPr>
          <p:cNvPr id="13" name="TextBox 12"/>
          <p:cNvSpPr txBox="1"/>
          <p:nvPr/>
        </p:nvSpPr>
        <p:spPr>
          <a:xfrm>
            <a:off x="3041830" y="4959706"/>
            <a:ext cx="1584176" cy="1477328"/>
          </a:xfrm>
          <a:prstGeom prst="rect">
            <a:avLst/>
          </a:prstGeom>
          <a:solidFill>
            <a:srgbClr val="FFFF00"/>
          </a:solidFill>
        </p:spPr>
        <p:txBody>
          <a:bodyPr wrap="square" rtlCol="0">
            <a:spAutoFit/>
          </a:bodyPr>
          <a:lstStyle/>
          <a:p>
            <a:r>
              <a:rPr lang="en-GB" sz="1800" dirty="0">
                <a:latin typeface="Arial" panose="020B0604020202020204" pitchFamily="34" charset="0"/>
                <a:cs typeface="Arial" panose="020B0604020202020204" pitchFamily="34" charset="0"/>
              </a:rPr>
              <a:t>Level 2 need that can be met by joint agency approach </a:t>
            </a:r>
          </a:p>
        </p:txBody>
      </p:sp>
      <p:sp>
        <p:nvSpPr>
          <p:cNvPr id="14" name="TextBox 13"/>
          <p:cNvSpPr txBox="1"/>
          <p:nvPr/>
        </p:nvSpPr>
        <p:spPr>
          <a:xfrm>
            <a:off x="4626006" y="4959706"/>
            <a:ext cx="1584176" cy="1477328"/>
          </a:xfrm>
          <a:prstGeom prst="rect">
            <a:avLst/>
          </a:prstGeom>
          <a:solidFill>
            <a:srgbClr val="FFC000"/>
          </a:solidFill>
        </p:spPr>
        <p:txBody>
          <a:bodyPr wrap="square" rtlCol="0">
            <a:spAutoFit/>
          </a:bodyPr>
          <a:lstStyle/>
          <a:p>
            <a:r>
              <a:rPr lang="en-GB" sz="1800" dirty="0">
                <a:latin typeface="Arial" panose="020B0604020202020204" pitchFamily="34" charset="0"/>
                <a:cs typeface="Arial" panose="020B0604020202020204" pitchFamily="34" charset="0"/>
              </a:rPr>
              <a:t>Level 3 need </a:t>
            </a:r>
          </a:p>
          <a:p>
            <a:r>
              <a:rPr lang="en-GB" sz="1800" dirty="0">
                <a:latin typeface="Arial" panose="020B0604020202020204" pitchFamily="34" charset="0"/>
                <a:cs typeface="Arial" panose="020B0604020202020204" pitchFamily="34" charset="0"/>
              </a:rPr>
              <a:t>Family Solutions or Multi agency approach </a:t>
            </a:r>
          </a:p>
        </p:txBody>
      </p:sp>
      <p:sp>
        <p:nvSpPr>
          <p:cNvPr id="15" name="TextBox 14"/>
          <p:cNvSpPr txBox="1"/>
          <p:nvPr/>
        </p:nvSpPr>
        <p:spPr>
          <a:xfrm>
            <a:off x="6224879" y="4948910"/>
            <a:ext cx="1584176" cy="1477328"/>
          </a:xfrm>
          <a:prstGeom prst="rect">
            <a:avLst/>
          </a:prstGeom>
          <a:solidFill>
            <a:srgbClr val="FF0000"/>
          </a:solidFill>
        </p:spPr>
        <p:txBody>
          <a:bodyPr wrap="square" rtlCol="0">
            <a:spAutoFit/>
          </a:bodyPr>
          <a:lstStyle/>
          <a:p>
            <a:r>
              <a:rPr lang="en-GB" sz="1800" dirty="0">
                <a:latin typeface="Arial" panose="020B0604020202020204" pitchFamily="34" charset="0"/>
                <a:cs typeface="Arial" panose="020B0604020202020204" pitchFamily="34" charset="0"/>
              </a:rPr>
              <a:t>Level 4 need</a:t>
            </a:r>
          </a:p>
          <a:p>
            <a:r>
              <a:rPr lang="en-GB" sz="1800" dirty="0">
                <a:latin typeface="Arial" panose="020B0604020202020204" pitchFamily="34" charset="0"/>
                <a:cs typeface="Arial" panose="020B0604020202020204" pitchFamily="34" charset="0"/>
              </a:rPr>
              <a:t>Specialist Service intervention </a:t>
            </a:r>
          </a:p>
          <a:p>
            <a:endParaRPr lang="en-GB" sz="1800" dirty="0">
              <a:latin typeface="Arial" panose="020B0604020202020204" pitchFamily="34" charset="0"/>
              <a:cs typeface="Arial" panose="020B0604020202020204" pitchFamily="34" charset="0"/>
            </a:endParaRPr>
          </a:p>
        </p:txBody>
      </p:sp>
      <p:cxnSp>
        <p:nvCxnSpPr>
          <p:cNvPr id="16" name="Straight Arrow Connector 15"/>
          <p:cNvCxnSpPr/>
          <p:nvPr/>
        </p:nvCxnSpPr>
        <p:spPr>
          <a:xfrm>
            <a:off x="4535996" y="1556792"/>
            <a:ext cx="0" cy="28803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0" name="Straight Arrow Connector 19"/>
          <p:cNvCxnSpPr/>
          <p:nvPr/>
        </p:nvCxnSpPr>
        <p:spPr>
          <a:xfrm>
            <a:off x="4211960" y="3066763"/>
            <a:ext cx="0" cy="20922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2" name="Straight Arrow Connector 21"/>
          <p:cNvCxnSpPr/>
          <p:nvPr/>
        </p:nvCxnSpPr>
        <p:spPr>
          <a:xfrm>
            <a:off x="5040052" y="3066763"/>
            <a:ext cx="0" cy="20922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8" name="Straight Connector 27"/>
          <p:cNvCxnSpPr/>
          <p:nvPr/>
        </p:nvCxnSpPr>
        <p:spPr>
          <a:xfrm>
            <a:off x="4211960" y="3066763"/>
            <a:ext cx="828092" cy="0"/>
          </a:xfrm>
          <a:prstGeom prst="line">
            <a:avLst/>
          </a:prstGeom>
        </p:spPr>
        <p:style>
          <a:lnRef idx="3">
            <a:schemeClr val="dk1"/>
          </a:lnRef>
          <a:fillRef idx="0">
            <a:schemeClr val="dk1"/>
          </a:fillRef>
          <a:effectRef idx="2">
            <a:schemeClr val="dk1"/>
          </a:effectRef>
          <a:fontRef idx="minor">
            <a:schemeClr val="tx1"/>
          </a:fontRef>
        </p:style>
      </p:cxnSp>
      <p:cxnSp>
        <p:nvCxnSpPr>
          <p:cNvPr id="30" name="Straight Arrow Connector 29"/>
          <p:cNvCxnSpPr/>
          <p:nvPr/>
        </p:nvCxnSpPr>
        <p:spPr>
          <a:xfrm>
            <a:off x="4644008" y="2922747"/>
            <a:ext cx="0" cy="14401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2" name="Straight Arrow Connector 31"/>
          <p:cNvCxnSpPr/>
          <p:nvPr/>
        </p:nvCxnSpPr>
        <p:spPr>
          <a:xfrm>
            <a:off x="3563888" y="4143188"/>
            <a:ext cx="0" cy="43794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4" name="Straight Arrow Connector 33"/>
          <p:cNvCxnSpPr/>
          <p:nvPr/>
        </p:nvCxnSpPr>
        <p:spPr>
          <a:xfrm>
            <a:off x="5792552" y="4143188"/>
            <a:ext cx="0" cy="43794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ustDataLst>
      <p:tags r:id="rId1"/>
    </p:custDataLst>
    <p:extLst>
      <p:ext uri="{BB962C8B-B14F-4D97-AF65-F5344CB8AC3E}">
        <p14:creationId xmlns:p14="http://schemas.microsoft.com/office/powerpoint/2010/main" val="4021813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31918" y="116632"/>
            <a:ext cx="8784976" cy="712450"/>
          </a:xfrm>
        </p:spPr>
        <p:txBody>
          <a:bodyPr>
            <a:noAutofit/>
          </a:bodyPr>
          <a:lstStyle/>
          <a:p>
            <a:br>
              <a:rPr lang="en-GB" sz="3600" b="1" dirty="0">
                <a:latin typeface="Arial" panose="020B0604020202020204" pitchFamily="34" charset="0"/>
                <a:cs typeface="Arial" panose="020B0604020202020204" pitchFamily="34" charset="0"/>
              </a:rPr>
            </a:br>
            <a:r>
              <a:rPr lang="en-GB" sz="2800" b="1" dirty="0">
                <a:latin typeface="Arial" panose="020B0604020202020204" pitchFamily="34" charset="0"/>
                <a:cs typeface="Arial" panose="020B0604020202020204" pitchFamily="34" charset="0"/>
              </a:rPr>
              <a:t>What happens when Social Care receive the RFS ?  </a:t>
            </a:r>
            <a:br>
              <a:rPr lang="en-GB" sz="2800" b="1" dirty="0">
                <a:latin typeface="Arial" panose="020B0604020202020204" pitchFamily="34" charset="0"/>
                <a:cs typeface="Arial" panose="020B0604020202020204" pitchFamily="34" charset="0"/>
              </a:rPr>
            </a:br>
            <a:endParaRPr lang="en-GB" sz="2800" b="1" i="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089AC9E-0F34-4BC1-A09B-3711FF9174FB}" type="slidenum">
              <a:rPr lang="en-GB" smtClean="0">
                <a:solidFill>
                  <a:prstClr val="black">
                    <a:tint val="75000"/>
                  </a:prstClr>
                </a:solidFill>
              </a:rPr>
              <a:pPr/>
              <a:t>5</a:t>
            </a:fld>
            <a:endParaRPr lang="en-GB" dirty="0">
              <a:solidFill>
                <a:prstClr val="black">
                  <a:tint val="75000"/>
                </a:prstClr>
              </a:solidFill>
            </a:endParaRPr>
          </a:p>
        </p:txBody>
      </p:sp>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0352" y="5452064"/>
            <a:ext cx="1152127" cy="1310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descr="C:\Users\Tamsyn.Basson2\AppData\Local\Microsoft\Windows\Temporary Internet Files\Content.IE5\C2WEY8WY\open_door[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1194" y="1405456"/>
            <a:ext cx="931888" cy="934123"/>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bwMode="auto">
          <a:xfrm>
            <a:off x="358883" y="928984"/>
            <a:ext cx="1512168" cy="511686"/>
          </a:xfrm>
          <a:prstGeom prst="rect">
            <a:avLst/>
          </a:prstGeom>
          <a:ln>
            <a:headEnd type="none" w="med" len="med"/>
            <a:tailEnd type="none" w="med" len="med"/>
          </a:ln>
          <a:extLst/>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GB" sz="1400" dirty="0">
                <a:solidFill>
                  <a:srgbClr val="000000"/>
                </a:solidFill>
                <a:latin typeface="Arial" panose="020B0604020202020204" pitchFamily="34" charset="0"/>
                <a:ea typeface="ＭＳ Ｐゴシック" charset="0"/>
                <a:cs typeface="Arial" panose="020B0604020202020204" pitchFamily="34" charset="0"/>
              </a:rPr>
              <a:t>Children and Families Hub</a:t>
            </a:r>
          </a:p>
        </p:txBody>
      </p:sp>
      <p:sp>
        <p:nvSpPr>
          <p:cNvPr id="11" name="Rectangle 10"/>
          <p:cNvSpPr/>
          <p:nvPr/>
        </p:nvSpPr>
        <p:spPr bwMode="auto">
          <a:xfrm>
            <a:off x="2109225" y="958117"/>
            <a:ext cx="1800200" cy="914400"/>
          </a:xfrm>
          <a:prstGeom prst="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GB" sz="1400" b="1" dirty="0">
                <a:solidFill>
                  <a:srgbClr val="000000"/>
                </a:solidFill>
                <a:latin typeface="Arial" panose="020B0604020202020204" pitchFamily="34" charset="0"/>
                <a:ea typeface="ＭＳ Ｐゴシック" charset="0"/>
                <a:cs typeface="Arial" panose="020B0604020202020204" pitchFamily="34" charset="0"/>
              </a:rPr>
              <a:t>Assessment and Intervention</a:t>
            </a:r>
            <a:r>
              <a:rPr lang="en-GB" sz="1400" dirty="0">
                <a:solidFill>
                  <a:srgbClr val="000000"/>
                </a:solidFill>
                <a:latin typeface="Arial" panose="020B0604020202020204" pitchFamily="34" charset="0"/>
                <a:ea typeface="ＭＳ Ｐゴシック" charset="0"/>
                <a:cs typeface="Arial" panose="020B0604020202020204" pitchFamily="34" charset="0"/>
              </a:rPr>
              <a:t> Team check if parents have given consent </a:t>
            </a:r>
          </a:p>
        </p:txBody>
      </p:sp>
      <p:sp>
        <p:nvSpPr>
          <p:cNvPr id="12" name="Rectangle 11"/>
          <p:cNvSpPr/>
          <p:nvPr/>
        </p:nvSpPr>
        <p:spPr bwMode="auto">
          <a:xfrm>
            <a:off x="2109225" y="2079020"/>
            <a:ext cx="1492991" cy="914400"/>
          </a:xfrm>
          <a:prstGeom prst="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GB" sz="1400" b="1" dirty="0">
                <a:solidFill>
                  <a:srgbClr val="000000"/>
                </a:solidFill>
                <a:latin typeface="Arial" panose="020B0604020202020204" pitchFamily="34" charset="0"/>
                <a:ea typeface="ＭＳ Ｐゴシック" charset="0"/>
                <a:cs typeface="Arial" panose="020B0604020202020204" pitchFamily="34" charset="0"/>
              </a:rPr>
              <a:t>YES</a:t>
            </a:r>
            <a:endParaRPr lang="en-GB" sz="1400" dirty="0">
              <a:solidFill>
                <a:srgbClr val="000000"/>
              </a:solidFill>
              <a:latin typeface="Arial" panose="020B0604020202020204" pitchFamily="34" charset="0"/>
              <a:ea typeface="ＭＳ Ｐゴシック" charset="0"/>
              <a:cs typeface="Arial" panose="020B0604020202020204" pitchFamily="34" charset="0"/>
            </a:endParaRPr>
          </a:p>
          <a:p>
            <a:pPr algn="ctr"/>
            <a:r>
              <a:rPr lang="en-GB" sz="1400" dirty="0">
                <a:solidFill>
                  <a:srgbClr val="000000"/>
                </a:solidFill>
                <a:latin typeface="Arial" panose="020B0604020202020204" pitchFamily="34" charset="0"/>
                <a:ea typeface="ＭＳ Ｐゴシック" charset="0"/>
                <a:cs typeface="Arial" panose="020B0604020202020204" pitchFamily="34" charset="0"/>
              </a:rPr>
              <a:t>Social Worker allocated </a:t>
            </a:r>
          </a:p>
          <a:p>
            <a:r>
              <a:rPr lang="en-GB" sz="1400" dirty="0">
                <a:solidFill>
                  <a:srgbClr val="000000"/>
                </a:solidFill>
                <a:latin typeface="Arial" panose="020B0604020202020204" pitchFamily="34" charset="0"/>
                <a:ea typeface="ＭＳ Ｐゴシック" charset="0"/>
                <a:cs typeface="Arial" panose="020B0604020202020204" pitchFamily="34" charset="0"/>
              </a:rPr>
              <a:t> </a:t>
            </a:r>
          </a:p>
        </p:txBody>
      </p:sp>
      <p:sp>
        <p:nvSpPr>
          <p:cNvPr id="13" name="Rectangle 12"/>
          <p:cNvSpPr/>
          <p:nvPr/>
        </p:nvSpPr>
        <p:spPr bwMode="auto">
          <a:xfrm>
            <a:off x="4368297" y="1061240"/>
            <a:ext cx="2438047" cy="758859"/>
          </a:xfrm>
          <a:prstGeom prst="rect">
            <a:avLst/>
          </a:prstGeom>
          <a:solidFill>
            <a:schemeClr val="accent5">
              <a:lumMod val="40000"/>
              <a:lumOff val="60000"/>
            </a:schemeClr>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vert="horz" wrap="square" lIns="91440" tIns="45720" rIns="91440" bIns="45720" numCol="1" rtlCol="0" anchor="t" anchorCtr="0" compatLnSpc="1">
            <a:prstTxWarp prst="textNoShape">
              <a:avLst/>
            </a:prstTxWarp>
          </a:bodyPr>
          <a:lstStyle/>
          <a:p>
            <a:pPr algn="ctr"/>
            <a:r>
              <a:rPr lang="en-GB" sz="1400" b="1" dirty="0">
                <a:solidFill>
                  <a:srgbClr val="000000"/>
                </a:solidFill>
                <a:latin typeface="Arial" panose="020B0604020202020204" pitchFamily="34" charset="0"/>
                <a:ea typeface="ＭＳ Ｐゴシック" charset="0"/>
                <a:cs typeface="Arial" panose="020B0604020202020204" pitchFamily="34" charset="0"/>
              </a:rPr>
              <a:t>NO Consent </a:t>
            </a:r>
            <a:r>
              <a:rPr lang="en-GB" sz="1400" dirty="0">
                <a:solidFill>
                  <a:srgbClr val="000000"/>
                </a:solidFill>
                <a:latin typeface="Arial" panose="020B0604020202020204" pitchFamily="34" charset="0"/>
                <a:ea typeface="ＭＳ Ｐゴシック" charset="0"/>
                <a:cs typeface="Arial" panose="020B0604020202020204" pitchFamily="34" charset="0"/>
              </a:rPr>
              <a:t>– check plans parents have in place and if no significant risk ‘Signpost’</a:t>
            </a:r>
          </a:p>
        </p:txBody>
      </p:sp>
      <p:sp>
        <p:nvSpPr>
          <p:cNvPr id="14" name="Rectangle 13"/>
          <p:cNvSpPr/>
          <p:nvPr/>
        </p:nvSpPr>
        <p:spPr bwMode="auto">
          <a:xfrm>
            <a:off x="2139520" y="3278361"/>
            <a:ext cx="1492991" cy="914400"/>
          </a:xfrm>
          <a:prstGeom prst="rect">
            <a:avLst/>
          </a:prstGeom>
          <a:ln>
            <a:headEnd type="none" w="med" len="med"/>
            <a:tailEnd type="none" w="med" len="med"/>
          </a:ln>
          <a:extLst/>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GB" sz="1400" dirty="0">
                <a:solidFill>
                  <a:srgbClr val="000000"/>
                </a:solidFill>
                <a:latin typeface="Arial" panose="020B0604020202020204" pitchFamily="34" charset="0"/>
                <a:ea typeface="ＭＳ Ｐゴシック" charset="0"/>
                <a:cs typeface="Arial" panose="020B0604020202020204" pitchFamily="34" charset="0"/>
              </a:rPr>
              <a:t>Further enquiries / agency checks undertaken </a:t>
            </a:r>
          </a:p>
        </p:txBody>
      </p:sp>
      <p:sp>
        <p:nvSpPr>
          <p:cNvPr id="15" name="Rectangle 14"/>
          <p:cNvSpPr/>
          <p:nvPr/>
        </p:nvSpPr>
        <p:spPr bwMode="auto">
          <a:xfrm>
            <a:off x="2178117" y="4417048"/>
            <a:ext cx="1492991" cy="1512168"/>
          </a:xfrm>
          <a:prstGeom prst="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GB" sz="1400" b="1" dirty="0">
                <a:solidFill>
                  <a:srgbClr val="000000"/>
                </a:solidFill>
                <a:latin typeface="Arial" panose="020B0604020202020204" pitchFamily="34" charset="0"/>
                <a:ea typeface="ＭＳ Ｐゴシック" charset="0"/>
                <a:cs typeface="Arial" panose="020B0604020202020204" pitchFamily="34" charset="0"/>
              </a:rPr>
              <a:t>Child and Family Assessment </a:t>
            </a:r>
            <a:r>
              <a:rPr lang="en-GB" sz="1400" dirty="0">
                <a:solidFill>
                  <a:srgbClr val="000000"/>
                </a:solidFill>
                <a:latin typeface="Arial" panose="020B0604020202020204" pitchFamily="34" charset="0"/>
                <a:ea typeface="ＭＳ Ｐゴシック" charset="0"/>
                <a:cs typeface="Arial" panose="020B0604020202020204" pitchFamily="34" charset="0"/>
              </a:rPr>
              <a:t>is undertaken.</a:t>
            </a:r>
          </a:p>
          <a:p>
            <a:pPr algn="ctr"/>
            <a:r>
              <a:rPr lang="en-GB" sz="1400" dirty="0">
                <a:solidFill>
                  <a:srgbClr val="000000"/>
                </a:solidFill>
                <a:latin typeface="Arial" panose="020B0604020202020204" pitchFamily="34" charset="0"/>
                <a:ea typeface="ＭＳ Ｐゴシック" charset="0"/>
                <a:cs typeface="Arial" panose="020B0604020202020204" pitchFamily="34" charset="0"/>
              </a:rPr>
              <a:t>(anything from 0-45 days)</a:t>
            </a:r>
          </a:p>
          <a:p>
            <a:r>
              <a:rPr lang="en-GB" sz="1400" dirty="0">
                <a:solidFill>
                  <a:srgbClr val="000000"/>
                </a:solidFill>
                <a:latin typeface="Arial" panose="020B0604020202020204" pitchFamily="34" charset="0"/>
                <a:ea typeface="ＭＳ Ｐゴシック" charset="0"/>
                <a:cs typeface="Arial" panose="020B0604020202020204" pitchFamily="34" charset="0"/>
              </a:rPr>
              <a:t> </a:t>
            </a:r>
          </a:p>
        </p:txBody>
      </p:sp>
      <p:sp>
        <p:nvSpPr>
          <p:cNvPr id="16" name="Rectangle 15"/>
          <p:cNvSpPr/>
          <p:nvPr/>
        </p:nvSpPr>
        <p:spPr bwMode="auto">
          <a:xfrm>
            <a:off x="4151882" y="5173132"/>
            <a:ext cx="2364333" cy="1499993"/>
          </a:xfrm>
          <a:prstGeom prst="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GB" sz="1400" b="1" dirty="0">
                <a:solidFill>
                  <a:srgbClr val="000000"/>
                </a:solidFill>
                <a:latin typeface="Arial" panose="020B0604020202020204" pitchFamily="34" charset="0"/>
                <a:ea typeface="ＭＳ Ｐゴシック" charset="0"/>
                <a:cs typeface="Arial" panose="020B0604020202020204" pitchFamily="34" charset="0"/>
              </a:rPr>
              <a:t>Child in Need </a:t>
            </a:r>
            <a:r>
              <a:rPr lang="en-GB" sz="1400" dirty="0">
                <a:solidFill>
                  <a:srgbClr val="000000"/>
                </a:solidFill>
                <a:latin typeface="Arial" panose="020B0604020202020204" pitchFamily="34" charset="0"/>
                <a:ea typeface="ＭＳ Ｐゴシック" charset="0"/>
                <a:cs typeface="Arial" panose="020B0604020202020204" pitchFamily="34" charset="0"/>
              </a:rPr>
              <a:t>– Assessment &amp; Intervention Team can work with family up to 4 months. If required ongoing support from Family Support &amp; Protection </a:t>
            </a:r>
          </a:p>
        </p:txBody>
      </p:sp>
      <p:sp>
        <p:nvSpPr>
          <p:cNvPr id="17" name="Rectangle 16"/>
          <p:cNvSpPr/>
          <p:nvPr/>
        </p:nvSpPr>
        <p:spPr bwMode="auto">
          <a:xfrm>
            <a:off x="4476464" y="3999225"/>
            <a:ext cx="1067799" cy="835645"/>
          </a:xfrm>
          <a:prstGeom prst="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GB" sz="1400" dirty="0">
                <a:solidFill>
                  <a:srgbClr val="000000"/>
                </a:solidFill>
                <a:latin typeface="Arial" panose="020B0604020202020204" pitchFamily="34" charset="0"/>
                <a:ea typeface="ＭＳ Ｐゴシック" charset="0"/>
                <a:cs typeface="Arial" panose="020B0604020202020204" pitchFamily="34" charset="0"/>
              </a:rPr>
              <a:t>Escalate to Strategy meeting  </a:t>
            </a:r>
          </a:p>
        </p:txBody>
      </p:sp>
      <p:sp>
        <p:nvSpPr>
          <p:cNvPr id="18" name="Rectangle 17"/>
          <p:cNvSpPr/>
          <p:nvPr/>
        </p:nvSpPr>
        <p:spPr bwMode="auto">
          <a:xfrm>
            <a:off x="7121076" y="1965491"/>
            <a:ext cx="1672504" cy="1141457"/>
          </a:xfrm>
          <a:prstGeom prst="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GB" sz="1400" b="1" dirty="0">
                <a:solidFill>
                  <a:srgbClr val="000000"/>
                </a:solidFill>
                <a:latin typeface="Arial" panose="020B0604020202020204" pitchFamily="34" charset="0"/>
                <a:ea typeface="ＭＳ Ｐゴシック" charset="0"/>
                <a:cs typeface="Arial" panose="020B0604020202020204" pitchFamily="34" charset="0"/>
              </a:rPr>
              <a:t>Initial Child Protection Conference </a:t>
            </a:r>
            <a:r>
              <a:rPr lang="en-GB" sz="1400" dirty="0">
                <a:solidFill>
                  <a:srgbClr val="000000"/>
                </a:solidFill>
                <a:latin typeface="Arial" panose="020B0604020202020204" pitchFamily="34" charset="0"/>
                <a:ea typeface="ＭＳ Ｐゴシック" charset="0"/>
                <a:cs typeface="Arial" panose="020B0604020202020204" pitchFamily="34" charset="0"/>
              </a:rPr>
              <a:t>(held within 15 days of strategy meeting) </a:t>
            </a:r>
          </a:p>
        </p:txBody>
      </p:sp>
      <p:sp>
        <p:nvSpPr>
          <p:cNvPr id="19" name="Rectangle 18"/>
          <p:cNvSpPr/>
          <p:nvPr/>
        </p:nvSpPr>
        <p:spPr bwMode="auto">
          <a:xfrm>
            <a:off x="244817" y="4509120"/>
            <a:ext cx="1564642" cy="1138310"/>
          </a:xfrm>
          <a:prstGeom prst="rect">
            <a:avLst/>
          </a:prstGeom>
          <a:solidFill>
            <a:schemeClr val="accent5">
              <a:lumMod val="40000"/>
              <a:lumOff val="60000"/>
            </a:schemeClr>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vert="horz" wrap="square" lIns="91440" tIns="45720" rIns="91440" bIns="45720" numCol="1" rtlCol="0" anchor="t" anchorCtr="0" compatLnSpc="1">
            <a:prstTxWarp prst="textNoShape">
              <a:avLst/>
            </a:prstTxWarp>
          </a:bodyPr>
          <a:lstStyle/>
          <a:p>
            <a:pPr algn="ctr"/>
            <a:r>
              <a:rPr lang="en-GB" sz="1400" dirty="0">
                <a:solidFill>
                  <a:srgbClr val="000000"/>
                </a:solidFill>
                <a:latin typeface="Arial" panose="020B0604020202020204" pitchFamily="34" charset="0"/>
                <a:ea typeface="ＭＳ Ｐゴシック" charset="0"/>
                <a:cs typeface="Arial" panose="020B0604020202020204" pitchFamily="34" charset="0"/>
              </a:rPr>
              <a:t>Assessment shows no significant risk. ‘Signpost’ </a:t>
            </a:r>
          </a:p>
        </p:txBody>
      </p:sp>
      <p:sp>
        <p:nvSpPr>
          <p:cNvPr id="20" name="Rectangle 19"/>
          <p:cNvSpPr/>
          <p:nvPr/>
        </p:nvSpPr>
        <p:spPr bwMode="auto">
          <a:xfrm>
            <a:off x="1985915" y="6159344"/>
            <a:ext cx="1800200" cy="570729"/>
          </a:xfrm>
          <a:prstGeom prst="rect">
            <a:avLst/>
          </a:prstGeom>
          <a:solidFill>
            <a:srgbClr val="FFC00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vert="horz" wrap="square" lIns="91440" tIns="45720" rIns="91440" bIns="45720" numCol="1" rtlCol="0" anchor="t" anchorCtr="0" compatLnSpc="1">
            <a:prstTxWarp prst="textNoShape">
              <a:avLst/>
            </a:prstTxWarp>
          </a:bodyPr>
          <a:lstStyle/>
          <a:p>
            <a:pPr algn="ctr"/>
            <a:r>
              <a:rPr lang="en-GB" sz="1400" dirty="0">
                <a:solidFill>
                  <a:srgbClr val="000000"/>
                </a:solidFill>
                <a:latin typeface="Arial" panose="020B0604020202020204" pitchFamily="34" charset="0"/>
                <a:ea typeface="ＭＳ Ｐゴシック" charset="0"/>
                <a:cs typeface="Arial" panose="020B0604020202020204" pitchFamily="34" charset="0"/>
              </a:rPr>
              <a:t>Possible Step down Family Solutions </a:t>
            </a:r>
          </a:p>
        </p:txBody>
      </p:sp>
      <p:sp>
        <p:nvSpPr>
          <p:cNvPr id="21" name="Rectangle 20"/>
          <p:cNvSpPr/>
          <p:nvPr/>
        </p:nvSpPr>
        <p:spPr bwMode="auto">
          <a:xfrm>
            <a:off x="4522823" y="2442716"/>
            <a:ext cx="1132457" cy="835645"/>
          </a:xfrm>
          <a:prstGeom prst="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GB" sz="1400" b="1" dirty="0">
                <a:solidFill>
                  <a:srgbClr val="000000"/>
                </a:solidFill>
                <a:latin typeface="Arial" panose="020B0604020202020204" pitchFamily="34" charset="0"/>
                <a:ea typeface="ＭＳ Ｐゴシック" charset="0"/>
                <a:cs typeface="Arial" panose="020B0604020202020204" pitchFamily="34" charset="0"/>
              </a:rPr>
              <a:t>Section 47 </a:t>
            </a:r>
            <a:r>
              <a:rPr lang="en-GB" sz="1400" dirty="0">
                <a:solidFill>
                  <a:srgbClr val="000000"/>
                </a:solidFill>
                <a:latin typeface="Arial" panose="020B0604020202020204" pitchFamily="34" charset="0"/>
                <a:ea typeface="ＭＳ Ｐゴシック" charset="0"/>
                <a:cs typeface="Arial" panose="020B0604020202020204" pitchFamily="34" charset="0"/>
              </a:rPr>
              <a:t>Joint/single agency </a:t>
            </a:r>
          </a:p>
        </p:txBody>
      </p:sp>
      <p:sp>
        <p:nvSpPr>
          <p:cNvPr id="23" name="Rectangle 22"/>
          <p:cNvSpPr/>
          <p:nvPr/>
        </p:nvSpPr>
        <p:spPr bwMode="auto">
          <a:xfrm>
            <a:off x="7256087" y="3317738"/>
            <a:ext cx="1402481" cy="835645"/>
          </a:xfrm>
          <a:prstGeom prst="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GB" sz="1400" dirty="0">
                <a:solidFill>
                  <a:srgbClr val="000000"/>
                </a:solidFill>
                <a:latin typeface="Arial" panose="020B0604020202020204" pitchFamily="34" charset="0"/>
                <a:ea typeface="ＭＳ Ｐゴシック" charset="0"/>
                <a:cs typeface="Arial" panose="020B0604020202020204" pitchFamily="34" charset="0"/>
              </a:rPr>
              <a:t>Case Management Discussion </a:t>
            </a:r>
          </a:p>
        </p:txBody>
      </p:sp>
      <p:sp>
        <p:nvSpPr>
          <p:cNvPr id="24" name="Rectangle 23"/>
          <p:cNvSpPr/>
          <p:nvPr/>
        </p:nvSpPr>
        <p:spPr bwMode="auto">
          <a:xfrm>
            <a:off x="6658239" y="4422963"/>
            <a:ext cx="2306351" cy="1029101"/>
          </a:xfrm>
          <a:prstGeom prst="rect">
            <a:avLst/>
          </a:prstGeom>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285750" indent="-285750">
              <a:buFont typeface="Arial" panose="020B0604020202020204" pitchFamily="34" charset="0"/>
              <a:buChar char="•"/>
            </a:pPr>
            <a:r>
              <a:rPr lang="en-GB" sz="1400" dirty="0">
                <a:solidFill>
                  <a:srgbClr val="000000"/>
                </a:solidFill>
                <a:latin typeface="Arial" panose="020B0604020202020204" pitchFamily="34" charset="0"/>
                <a:ea typeface="ＭＳ Ｐゴシック" charset="0"/>
                <a:cs typeface="Arial" panose="020B0604020202020204" pitchFamily="34" charset="0"/>
              </a:rPr>
              <a:t>Legal Planning Meeting</a:t>
            </a:r>
          </a:p>
          <a:p>
            <a:pPr marL="285750" indent="-285750">
              <a:buFont typeface="Arial" panose="020B0604020202020204" pitchFamily="34" charset="0"/>
              <a:buChar char="•"/>
            </a:pPr>
            <a:r>
              <a:rPr lang="en-GB" sz="1400" dirty="0">
                <a:solidFill>
                  <a:srgbClr val="000000"/>
                </a:solidFill>
                <a:latin typeface="Arial" panose="020B0604020202020204" pitchFamily="34" charset="0"/>
                <a:ea typeface="ＭＳ Ｐゴシック" charset="0"/>
                <a:cs typeface="Arial" panose="020B0604020202020204" pitchFamily="34" charset="0"/>
              </a:rPr>
              <a:t>Public Law Outline</a:t>
            </a:r>
          </a:p>
          <a:p>
            <a:pPr marL="285750" indent="-285750">
              <a:buFont typeface="Arial" panose="020B0604020202020204" pitchFamily="34" charset="0"/>
              <a:buChar char="•"/>
            </a:pPr>
            <a:r>
              <a:rPr lang="en-GB" sz="1400" dirty="0">
                <a:solidFill>
                  <a:srgbClr val="000000"/>
                </a:solidFill>
                <a:latin typeface="Arial" panose="020B0604020202020204" pitchFamily="34" charset="0"/>
                <a:ea typeface="ＭＳ Ｐゴシック" charset="0"/>
                <a:cs typeface="Arial" panose="020B0604020202020204" pitchFamily="34" charset="0"/>
              </a:rPr>
              <a:t>Application to Court </a:t>
            </a:r>
          </a:p>
          <a:p>
            <a:pPr algn="ctr"/>
            <a:r>
              <a:rPr lang="en-GB" sz="1400" dirty="0">
                <a:solidFill>
                  <a:srgbClr val="000000"/>
                </a:solidFill>
                <a:latin typeface="Arial" panose="020B0604020202020204" pitchFamily="34" charset="0"/>
                <a:ea typeface="ＭＳ Ｐゴシック" charset="0"/>
                <a:cs typeface="Arial" panose="020B0604020202020204" pitchFamily="34" charset="0"/>
              </a:rPr>
              <a:t> </a:t>
            </a:r>
          </a:p>
        </p:txBody>
      </p:sp>
      <p:cxnSp>
        <p:nvCxnSpPr>
          <p:cNvPr id="26" name="Straight Arrow Connector 25"/>
          <p:cNvCxnSpPr/>
          <p:nvPr/>
        </p:nvCxnSpPr>
        <p:spPr>
          <a:xfrm>
            <a:off x="1871051" y="1184827"/>
            <a:ext cx="238174"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7" name="Straight Arrow Connector 26"/>
          <p:cNvCxnSpPr/>
          <p:nvPr/>
        </p:nvCxnSpPr>
        <p:spPr>
          <a:xfrm>
            <a:off x="3913709" y="1296916"/>
            <a:ext cx="454588"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8" name="Straight Arrow Connector 27"/>
          <p:cNvCxnSpPr/>
          <p:nvPr/>
        </p:nvCxnSpPr>
        <p:spPr>
          <a:xfrm>
            <a:off x="2363606" y="1946827"/>
            <a:ext cx="1" cy="22671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9" name="Straight Arrow Connector 28"/>
          <p:cNvCxnSpPr/>
          <p:nvPr/>
        </p:nvCxnSpPr>
        <p:spPr>
          <a:xfrm>
            <a:off x="2424608" y="3032278"/>
            <a:ext cx="22730" cy="246083"/>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0" name="Straight Arrow Connector 29"/>
          <p:cNvCxnSpPr/>
          <p:nvPr/>
        </p:nvCxnSpPr>
        <p:spPr>
          <a:xfrm>
            <a:off x="2361564" y="4192761"/>
            <a:ext cx="2042" cy="23020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1" name="Straight Arrow Connector 30"/>
          <p:cNvCxnSpPr/>
          <p:nvPr/>
        </p:nvCxnSpPr>
        <p:spPr>
          <a:xfrm flipH="1">
            <a:off x="1809459" y="5013176"/>
            <a:ext cx="368658"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2" name="Straight Arrow Connector 31"/>
          <p:cNvCxnSpPr/>
          <p:nvPr/>
        </p:nvCxnSpPr>
        <p:spPr>
          <a:xfrm>
            <a:off x="3721488" y="5452064"/>
            <a:ext cx="430395"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3" name="Straight Arrow Connector 32"/>
          <p:cNvCxnSpPr/>
          <p:nvPr/>
        </p:nvCxnSpPr>
        <p:spPr>
          <a:xfrm>
            <a:off x="2805525" y="5936407"/>
            <a:ext cx="0" cy="22293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4" name="Straight Arrow Connector 33"/>
          <p:cNvCxnSpPr/>
          <p:nvPr/>
        </p:nvCxnSpPr>
        <p:spPr>
          <a:xfrm>
            <a:off x="3632511" y="4568774"/>
            <a:ext cx="829810"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7" name="Straight Arrow Connector 46"/>
          <p:cNvCxnSpPr/>
          <p:nvPr/>
        </p:nvCxnSpPr>
        <p:spPr>
          <a:xfrm flipV="1">
            <a:off x="4899678" y="3317738"/>
            <a:ext cx="19843" cy="68148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8" name="Straight Arrow Connector 47"/>
          <p:cNvCxnSpPr/>
          <p:nvPr/>
        </p:nvCxnSpPr>
        <p:spPr>
          <a:xfrm>
            <a:off x="5655280" y="2636912"/>
            <a:ext cx="1465796"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9" name="Straight Arrow Connector 48"/>
          <p:cNvCxnSpPr/>
          <p:nvPr/>
        </p:nvCxnSpPr>
        <p:spPr>
          <a:xfrm>
            <a:off x="7828758" y="3106948"/>
            <a:ext cx="0" cy="21079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0" name="Straight Arrow Connector 49"/>
          <p:cNvCxnSpPr>
            <a:endCxn id="24" idx="0"/>
          </p:cNvCxnSpPr>
          <p:nvPr/>
        </p:nvCxnSpPr>
        <p:spPr>
          <a:xfrm>
            <a:off x="7811414" y="4192761"/>
            <a:ext cx="1" cy="23020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ustDataLst>
      <p:tags r:id="rId1"/>
    </p:custDataLst>
    <p:extLst>
      <p:ext uri="{BB962C8B-B14F-4D97-AF65-F5344CB8AC3E}">
        <p14:creationId xmlns:p14="http://schemas.microsoft.com/office/powerpoint/2010/main" val="2403731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3" grpId="0" animBg="1"/>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404664"/>
            <a:ext cx="8352928" cy="864096"/>
          </a:xfrm>
        </p:spPr>
        <p:txBody>
          <a:bodyPr>
            <a:noAutofit/>
          </a:bodyPr>
          <a:lstStyle/>
          <a:p>
            <a:br>
              <a:rPr lang="en-GB" sz="4000" b="1" dirty="0">
                <a:latin typeface="Arial" panose="020B0604020202020204" pitchFamily="34" charset="0"/>
                <a:cs typeface="Arial" panose="020B0604020202020204" pitchFamily="34" charset="0"/>
              </a:rPr>
            </a:br>
            <a:r>
              <a:rPr lang="en-GB" sz="4000" b="1" dirty="0">
                <a:latin typeface="Arial" panose="020B0604020202020204" pitchFamily="34" charset="0"/>
                <a:cs typeface="Arial" panose="020B0604020202020204" pitchFamily="34" charset="0"/>
              </a:rPr>
              <a:t>Summary </a:t>
            </a:r>
            <a:r>
              <a:rPr lang="en-GB" sz="2800" b="1" dirty="0">
                <a:latin typeface="Arial" panose="020B0604020202020204" pitchFamily="34" charset="0"/>
                <a:cs typeface="Arial" panose="020B0604020202020204" pitchFamily="34" charset="0"/>
              </a:rPr>
              <a:t>  </a:t>
            </a:r>
            <a:br>
              <a:rPr lang="en-GB" sz="2800" b="1" dirty="0">
                <a:latin typeface="Arial" panose="020B0604020202020204" pitchFamily="34" charset="0"/>
                <a:cs typeface="Arial" panose="020B0604020202020204" pitchFamily="34" charset="0"/>
              </a:rPr>
            </a:br>
            <a:endParaRPr lang="en-GB" sz="2800" b="1" i="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089AC9E-0F34-4BC1-A09B-3711FF9174FB}" type="slidenum">
              <a:rPr lang="en-GB" smtClean="0"/>
              <a:t>6</a:t>
            </a:fld>
            <a:endParaRPr lang="en-GB" dirty="0"/>
          </a:p>
        </p:txBody>
      </p:sp>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0352" y="5452064"/>
            <a:ext cx="1152127" cy="1310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89373" y="1340768"/>
            <a:ext cx="7527041" cy="4708981"/>
          </a:xfrm>
          <a:prstGeom prst="rect">
            <a:avLst/>
          </a:prstGeom>
          <a:noFill/>
        </p:spPr>
        <p:txBody>
          <a:bodyPr wrap="square" rtlCol="0">
            <a:spAutoFit/>
          </a:bodyPr>
          <a:lstStyle/>
          <a:p>
            <a:endParaRPr lang="en-GB" sz="1200" dirty="0">
              <a:solidFill>
                <a:srgbClr val="FF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At all levels cases should be reviewed to check that the right support is in place and that progress is being made</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If a Request For Support has been made to the hub at each stage the referrer receives feedback normally via a letter. </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If the referral is accepted by Social Care or Family Solutions, relevant liaison will take place between the referrer and allocated practitioner </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If feedback is not received this should be followed this up with Hub or allocated Social Worker/Family Solutions Practitioner</a:t>
            </a:r>
            <a:endParaRPr lang="en-GB" dirty="0"/>
          </a:p>
        </p:txBody>
      </p:sp>
    </p:spTree>
    <p:custDataLst>
      <p:tags r:id="rId1"/>
    </p:custDataLst>
    <p:extLst>
      <p:ext uri="{BB962C8B-B14F-4D97-AF65-F5344CB8AC3E}">
        <p14:creationId xmlns:p14="http://schemas.microsoft.com/office/powerpoint/2010/main" val="8414319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4041</TotalTime>
  <Words>1159</Words>
  <Application>Microsoft Office PowerPoint</Application>
  <PresentationFormat>On-screen Show (4:3)</PresentationFormat>
  <Paragraphs>186</Paragraphs>
  <Slides>6</Slides>
  <Notes>6</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6</vt:i4>
      </vt:variant>
    </vt:vector>
  </HeadingPairs>
  <TitlesOfParts>
    <vt:vector size="15" baseType="lpstr">
      <vt:lpstr>MS PGothic</vt:lpstr>
      <vt:lpstr>MS PGothic</vt:lpstr>
      <vt:lpstr>Arial</vt:lpstr>
      <vt:lpstr>Calibri</vt:lpstr>
      <vt:lpstr>Symbol</vt:lpstr>
      <vt:lpstr>Times</vt:lpstr>
      <vt:lpstr>Office Theme</vt:lpstr>
      <vt:lpstr>1_Office Theme</vt:lpstr>
      <vt:lpstr>2_Office Theme</vt:lpstr>
      <vt:lpstr>PowerPoint Presentation</vt:lpstr>
      <vt:lpstr>PowerPoint Presentation</vt:lpstr>
      <vt:lpstr>Children &amp; Families Hub</vt:lpstr>
      <vt:lpstr>  Requests for Support – the process      </vt:lpstr>
      <vt:lpstr> What happens when Social Care receive the RFS ?   </vt:lpstr>
      <vt:lpstr> Summary    </vt:lpstr>
    </vt:vector>
  </TitlesOfParts>
  <Company>Essex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Help</dc:title>
  <dc:creator>Peter.Everett</dc:creator>
  <cp:lastModifiedBy>Alison Duguid, Lead for Pre-Birth - 19</cp:lastModifiedBy>
  <cp:revision>256</cp:revision>
  <cp:lastPrinted>2016-08-08T09:00:31Z</cp:lastPrinted>
  <dcterms:created xsi:type="dcterms:W3CDTF">2016-03-22T14:34:36Z</dcterms:created>
  <dcterms:modified xsi:type="dcterms:W3CDTF">2018-10-24T10:51:42Z</dcterms:modified>
</cp:coreProperties>
</file>