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3" r:id="rId1"/>
  </p:sldMasterIdLst>
  <p:notesMasterIdLst>
    <p:notesMasterId r:id="rId11"/>
  </p:notesMasterIdLst>
  <p:handoutMasterIdLst>
    <p:handoutMasterId r:id="rId12"/>
  </p:handoutMasterIdLst>
  <p:sldIdLst>
    <p:sldId id="330" r:id="rId2"/>
    <p:sldId id="278" r:id="rId3"/>
    <p:sldId id="307" r:id="rId4"/>
    <p:sldId id="308" r:id="rId5"/>
    <p:sldId id="309" r:id="rId6"/>
    <p:sldId id="310" r:id="rId7"/>
    <p:sldId id="311" r:id="rId8"/>
    <p:sldId id="291" r:id="rId9"/>
    <p:sldId id="274" r:id="rId10"/>
  </p:sldIdLst>
  <p:sldSz cx="9144000" cy="6858000" type="screen4x3"/>
  <p:notesSz cx="6810375" cy="9942513"/>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hammett" initials="kh" lastIdx="8" clrIdx="0"/>
  <p:cmAuthor id="1" name="liz.martlew" initials="l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5050"/>
    <a:srgbClr val="00FF99"/>
    <a:srgbClr val="66FF99"/>
    <a:srgbClr val="FF9933"/>
    <a:srgbClr val="FFCCFF"/>
    <a:srgbClr val="D9003A"/>
    <a:srgbClr val="1E9D8B"/>
    <a:srgbClr val="F3CF45"/>
    <a:srgbClr val="773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53996" autoAdjust="0"/>
  </p:normalViewPr>
  <p:slideViewPr>
    <p:cSldViewPr>
      <p:cViewPr varScale="1">
        <p:scale>
          <a:sx n="39" d="100"/>
          <a:sy n="39" d="100"/>
        </p:scale>
        <p:origin x="225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8050" y="4722694"/>
            <a:ext cx="4994275"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southendinfopoint.org/kb5/southendonsea/fsd/family.page?familychannel=5"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www.essexeffectivesupport.org.uk/" TargetMode="External"/><Relationship Id="rId4" Type="http://schemas.openxmlformats.org/officeDocument/2006/relationships/hyperlink" Target="http://essexfamilywellbeing.co.uk/"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mn-lt"/>
              </a:rPr>
              <a:t>Slide Number</a:t>
            </a:r>
            <a:r>
              <a:rPr lang="en-GB" sz="1100" b="1" baseline="0" dirty="0">
                <a:latin typeface="+mn-lt"/>
              </a:rPr>
              <a:t> 1</a:t>
            </a:r>
          </a:p>
          <a:p>
            <a:endParaRPr lang="en-GB" sz="1100" b="1" baseline="0" dirty="0">
              <a:latin typeface="+mn-lt"/>
            </a:endParaRPr>
          </a:p>
          <a:p>
            <a:r>
              <a:rPr lang="en-GB" sz="1100" b="1" baseline="0" dirty="0">
                <a:latin typeface="+mn-lt"/>
              </a:rPr>
              <a:t>Learning Outcome:  </a:t>
            </a:r>
            <a:r>
              <a:rPr lang="en-GB" sz="1100" b="0" baseline="0" dirty="0">
                <a:latin typeface="+mn-lt"/>
              </a:rPr>
              <a:t>The Learner will have an awareness of the range of early help support strategies tools and approaches. </a:t>
            </a:r>
          </a:p>
          <a:p>
            <a:endParaRPr lang="en-GB" baseline="0"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048714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a:t>
            </a:r>
            <a:r>
              <a:rPr lang="en-GB" sz="1100" b="1" baseline="0" dirty="0">
                <a:effectLst/>
                <a:latin typeface="+mn-lt"/>
                <a:ea typeface="Calibri"/>
              </a:rPr>
              <a:t> 2</a:t>
            </a:r>
            <a:endParaRPr lang="en-GB" sz="1100" dirty="0">
              <a:effectLst/>
              <a:latin typeface="+mn-lt"/>
              <a:ea typeface="Calibri"/>
            </a:endParaRPr>
          </a:p>
          <a:p>
            <a:pPr>
              <a:lnSpc>
                <a:spcPct val="100000"/>
              </a:lnSpc>
              <a:spcAft>
                <a:spcPts val="0"/>
              </a:spcAft>
            </a:pPr>
            <a:r>
              <a:rPr lang="en-GB" sz="1100" b="1" dirty="0">
                <a:effectLst/>
                <a:latin typeface="+mn-lt"/>
                <a:ea typeface="Calibri"/>
              </a:rPr>
              <a:t>Title: So if the need is level 2- what action could I take?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Highlight the range of support available at level 2.</a:t>
            </a:r>
          </a:p>
          <a:p>
            <a:pPr marL="800100" lvl="1" indent="-342900">
              <a:lnSpc>
                <a:spcPct val="100000"/>
              </a:lnSpc>
              <a:spcAft>
                <a:spcPts val="0"/>
              </a:spcAft>
              <a:buFont typeface="Symbol"/>
              <a:buChar char=""/>
            </a:pPr>
            <a:r>
              <a:rPr lang="en-GB" sz="1100" dirty="0">
                <a:effectLst/>
                <a:latin typeface="+mn-lt"/>
                <a:ea typeface="Calibri"/>
              </a:rPr>
              <a:t>Level 2 - Additional</a:t>
            </a:r>
          </a:p>
          <a:p>
            <a:pPr marL="1257300" lvl="2" indent="-342900">
              <a:lnSpc>
                <a:spcPct val="100000"/>
              </a:lnSpc>
              <a:spcAft>
                <a:spcPts val="0"/>
              </a:spcAft>
              <a:buFont typeface="Symbol"/>
              <a:buChar char=""/>
            </a:pPr>
            <a:r>
              <a:rPr lang="en-GB" sz="1100" dirty="0">
                <a:effectLst/>
                <a:latin typeface="+mn-lt"/>
                <a:ea typeface="Calibri"/>
              </a:rPr>
              <a:t>One or more services provide voluntary additional support to meet the child and family needs.  This is co-ordinated by a service that knows the child/family best. </a:t>
            </a:r>
          </a:p>
          <a:p>
            <a:pPr marL="1257300" lvl="2" indent="-342900">
              <a:lnSpc>
                <a:spcPct val="100000"/>
              </a:lnSpc>
              <a:spcAft>
                <a:spcPts val="0"/>
              </a:spcAft>
              <a:buFont typeface="Symbol"/>
              <a:buChar char=""/>
            </a:pPr>
            <a:r>
              <a:rPr lang="en-GB" sz="1100" dirty="0">
                <a:effectLst/>
                <a:latin typeface="+mn-lt"/>
                <a:ea typeface="Calibri"/>
              </a:rPr>
              <a:t>An Early Help Plan and Team Around the Family meeting is helpful to bring the family and involved services together to share information and agree what would be helpful. </a:t>
            </a:r>
          </a:p>
          <a:p>
            <a:pPr marL="1257300" lvl="2" indent="-342900">
              <a:lnSpc>
                <a:spcPct val="100000"/>
              </a:lnSpc>
              <a:spcAft>
                <a:spcPts val="0"/>
              </a:spcAft>
              <a:buFont typeface="Symbol"/>
              <a:buChar char=""/>
            </a:pPr>
            <a:r>
              <a:rPr lang="en-GB" sz="1100" dirty="0">
                <a:effectLst/>
                <a:latin typeface="+mn-lt"/>
                <a:ea typeface="Calibri"/>
              </a:rPr>
              <a:t>Individual agency internal routes to access additional supports or to request external services</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marL="0" lvl="0" indent="0">
              <a:lnSpc>
                <a:spcPct val="100000"/>
              </a:lnSpc>
              <a:spcAft>
                <a:spcPts val="0"/>
              </a:spcAft>
              <a:buFont typeface="Symbol"/>
              <a:buNone/>
            </a:pPr>
            <a:r>
              <a:rPr lang="en-GB" sz="1100" dirty="0">
                <a:effectLst/>
                <a:latin typeface="+mn-lt"/>
                <a:ea typeface="Calibri"/>
              </a:rPr>
              <a:t>The aim of this slide is to highlight action and routes available at level 2 i.e. </a:t>
            </a:r>
          </a:p>
          <a:p>
            <a:pPr marL="342900" lvl="0" indent="-342900">
              <a:lnSpc>
                <a:spcPct val="100000"/>
              </a:lnSpc>
              <a:spcAft>
                <a:spcPts val="0"/>
              </a:spcAft>
              <a:buFont typeface="Symbol"/>
              <a:buChar char=""/>
            </a:pPr>
            <a:r>
              <a:rPr lang="en-GB" sz="1100" dirty="0">
                <a:effectLst/>
                <a:latin typeface="+mn-lt"/>
                <a:ea typeface="Calibri"/>
              </a:rPr>
              <a:t>Strengths based approach – what can the family do themselves?  </a:t>
            </a:r>
          </a:p>
          <a:p>
            <a:pPr marL="342900" lvl="0" indent="-342900">
              <a:lnSpc>
                <a:spcPct val="100000"/>
              </a:lnSpc>
              <a:spcAft>
                <a:spcPts val="0"/>
              </a:spcAft>
              <a:buFont typeface="Symbol"/>
              <a:buChar char=""/>
            </a:pPr>
            <a:r>
              <a:rPr lang="en-GB" sz="1100" dirty="0">
                <a:effectLst/>
                <a:latin typeface="+mn-lt"/>
                <a:ea typeface="Calibri"/>
              </a:rPr>
              <a:t>There may be another agency that could provide support to address the need. </a:t>
            </a:r>
          </a:p>
          <a:p>
            <a:pPr marL="342900" lvl="0" indent="-342900">
              <a:lnSpc>
                <a:spcPct val="100000"/>
              </a:lnSpc>
              <a:spcAft>
                <a:spcPts val="0"/>
              </a:spcAft>
              <a:buFont typeface="Symbol"/>
              <a:buChar char=""/>
            </a:pPr>
            <a:r>
              <a:rPr lang="en-GB" sz="1100" dirty="0">
                <a:effectLst/>
                <a:latin typeface="+mn-lt"/>
                <a:ea typeface="Calibri"/>
              </a:rPr>
              <a:t>The requester should check that there is not any in house support available including other colleagues who have knowledge and experience they are prepared to share and will support Facilitator  (Co-working model). </a:t>
            </a:r>
          </a:p>
          <a:p>
            <a:pPr marL="342900" lvl="0" indent="-342900">
              <a:lnSpc>
                <a:spcPct val="100000"/>
              </a:lnSpc>
              <a:spcAft>
                <a:spcPts val="0"/>
              </a:spcAft>
              <a:buFont typeface="Symbol"/>
              <a:buChar char=""/>
            </a:pPr>
            <a:r>
              <a:rPr lang="en-GB" sz="1100" dirty="0">
                <a:effectLst/>
                <a:latin typeface="+mn-lt"/>
                <a:ea typeface="Calibri"/>
              </a:rPr>
              <a:t>If the requestor is aware of other agencies working with the family they could hold a Team Around the Child/Family meeting which incorporates a family strengths based approach and/or complete Early Help Plan. </a:t>
            </a:r>
          </a:p>
          <a:p>
            <a:pPr marL="342900" lvl="0" indent="-342900">
              <a:lnSpc>
                <a:spcPct val="100000"/>
              </a:lnSpc>
              <a:spcAft>
                <a:spcPts val="0"/>
              </a:spcAft>
              <a:buFont typeface="Symbol"/>
              <a:buChar char=""/>
            </a:pPr>
            <a:r>
              <a:rPr lang="en-GB" sz="1100" dirty="0">
                <a:effectLst/>
                <a:latin typeface="+mn-lt"/>
                <a:ea typeface="Calibri"/>
              </a:rPr>
              <a:t>The requestor could consider evaluating their decision by using the Shared Family Assessment tool to clarify and test out information provided to date. Copies can</a:t>
            </a:r>
            <a:r>
              <a:rPr lang="en-GB" sz="1100" baseline="0" dirty="0">
                <a:effectLst/>
                <a:latin typeface="+mn-lt"/>
                <a:ea typeface="Calibri"/>
              </a:rPr>
              <a:t> be downloaded from the Effective Support Website. </a:t>
            </a:r>
            <a:r>
              <a:rPr lang="en-GB" sz="1100" dirty="0">
                <a:effectLst/>
                <a:latin typeface="+mn-lt"/>
                <a:ea typeface="Calibri"/>
              </a:rPr>
              <a:t>   </a:t>
            </a:r>
          </a:p>
          <a:p>
            <a:pPr>
              <a:lnSpc>
                <a:spcPct val="100000"/>
              </a:lnSpc>
              <a:spcAft>
                <a:spcPts val="0"/>
              </a:spcAft>
            </a:pPr>
            <a:endParaRPr lang="en-GB" sz="1100" b="1" dirty="0">
              <a:effectLst/>
              <a:latin typeface="+mn-lt"/>
              <a:ea typeface="Calibri"/>
            </a:endParaRPr>
          </a:p>
          <a:p>
            <a:pPr marL="0" marR="0" indent="0" algn="l" defTabSz="914400" rtl="0" eaLnBrk="0" fontAlgn="base" latinLnBrk="0" hangingPunct="0">
              <a:lnSpc>
                <a:spcPct val="100000"/>
              </a:lnSpc>
              <a:spcBef>
                <a:spcPct val="30000"/>
              </a:spcBef>
              <a:spcAft>
                <a:spcPts val="0"/>
              </a:spcAft>
              <a:buClrTx/>
              <a:buSzTx/>
              <a:buFontTx/>
              <a:buNone/>
              <a:tabLst/>
              <a:defRPr/>
            </a:pPr>
            <a:r>
              <a:rPr lang="en-GB" sz="1100" b="1" kern="1200" dirty="0">
                <a:solidFill>
                  <a:schemeClr val="tx1"/>
                </a:solidFill>
                <a:effectLst/>
                <a:latin typeface="Times" charset="0"/>
                <a:ea typeface="Calibri"/>
                <a:cs typeface="+mn-cs"/>
              </a:rPr>
              <a:t>Resources Required   </a:t>
            </a:r>
            <a:r>
              <a:rPr lang="en-GB" sz="1100" kern="1200" dirty="0">
                <a:solidFill>
                  <a:schemeClr val="tx1"/>
                </a:solidFill>
                <a:effectLst/>
                <a:latin typeface="Times" charset="0"/>
                <a:ea typeface="Calibri"/>
                <a:cs typeface="+mn-cs"/>
              </a:rPr>
              <a:t>- Effective Support for Children and Families Guidance relevant Appendices , </a:t>
            </a:r>
            <a:r>
              <a:rPr lang="en-GB" sz="1100" dirty="0">
                <a:effectLst/>
                <a:latin typeface="+mn-lt"/>
                <a:ea typeface="Calibri"/>
              </a:rPr>
              <a:t>Team around the Child/Family Guidance provided.</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a:t>
            </a:fld>
            <a:endParaRPr lang="en-US" dirty="0"/>
          </a:p>
        </p:txBody>
      </p:sp>
    </p:spTree>
    <p:extLst>
      <p:ext uri="{BB962C8B-B14F-4D97-AF65-F5344CB8AC3E}">
        <p14:creationId xmlns:p14="http://schemas.microsoft.com/office/powerpoint/2010/main" val="1218472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 3</a:t>
            </a:r>
          </a:p>
          <a:p>
            <a:pPr>
              <a:lnSpc>
                <a:spcPct val="100000"/>
              </a:lnSpc>
              <a:spcAft>
                <a:spcPts val="0"/>
              </a:spcAft>
            </a:pPr>
            <a:r>
              <a:rPr lang="en-GB" sz="1100" b="1" dirty="0">
                <a:effectLst/>
                <a:latin typeface="+mn-lt"/>
                <a:ea typeface="Calibri"/>
              </a:rPr>
              <a:t>Title: </a:t>
            </a:r>
            <a:r>
              <a:rPr lang="en-GB" sz="1100" b="1" kern="1200" dirty="0">
                <a:solidFill>
                  <a:schemeClr val="tx1"/>
                </a:solidFill>
                <a:effectLst/>
                <a:latin typeface="+mn-lt"/>
                <a:ea typeface="Calibri"/>
                <a:cs typeface="+mn-cs"/>
              </a:rPr>
              <a:t>Early Help Plan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There are a range of tools/approaches available to practitioners to help with assessing needs and coordinating support effectively.  Some of these tools are practises they already undertake e.g. Early Help is similar to one Plan Approach,  Team Around the Child would be comparable to family meetings they already hold. </a:t>
            </a:r>
          </a:p>
          <a:p>
            <a:pPr marL="342900" lvl="0" indent="-342900">
              <a:lnSpc>
                <a:spcPct val="100000"/>
              </a:lnSpc>
              <a:spcAft>
                <a:spcPts val="0"/>
              </a:spcAft>
              <a:buFont typeface="Symbol"/>
              <a:buChar char=""/>
            </a:pPr>
            <a:r>
              <a:rPr lang="en-GB" sz="1100" dirty="0">
                <a:effectLst/>
                <a:latin typeface="+mn-lt"/>
                <a:ea typeface="Calibri"/>
              </a:rPr>
              <a:t>Remind attendees that they should discuss support / safeguarding needs with their designated safeguarding lead or use the Consultation Line prior to submitting a Request for Support</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a:t>
            </a:r>
          </a:p>
          <a:p>
            <a:pPr marL="342900" lvl="0" indent="-342900">
              <a:lnSpc>
                <a:spcPct val="100000"/>
              </a:lnSpc>
              <a:spcAft>
                <a:spcPts val="0"/>
              </a:spcAft>
              <a:buFont typeface="Symbol"/>
              <a:buChar char=""/>
            </a:pPr>
            <a:r>
              <a:rPr lang="en-GB" sz="1100" dirty="0">
                <a:effectLst/>
                <a:latin typeface="+mn-lt"/>
                <a:ea typeface="Calibri"/>
              </a:rPr>
              <a:t>A template for an Early Help Plan and/or Team Around the Family Meeting is provided in an Appendix of the Effective Support document</a:t>
            </a:r>
          </a:p>
          <a:p>
            <a:pPr marL="342900" lvl="0" indent="-342900">
              <a:lnSpc>
                <a:spcPct val="100000"/>
              </a:lnSpc>
              <a:spcAft>
                <a:spcPts val="0"/>
              </a:spcAft>
              <a:buFont typeface="Symbol"/>
              <a:buChar char=""/>
            </a:pPr>
            <a:r>
              <a:rPr lang="en-GB" sz="1100" dirty="0">
                <a:effectLst/>
                <a:latin typeface="+mn-lt"/>
                <a:ea typeface="Calibri"/>
              </a:rPr>
              <a:t>A completed Early Help Plan remains the responsibility of the supporting agency/ service to retain, in accordance with their own record keeping procedures.</a:t>
            </a:r>
          </a:p>
          <a:p>
            <a:pPr marL="457200">
              <a:lnSpc>
                <a:spcPct val="100000"/>
              </a:lnSpc>
              <a:spcAft>
                <a:spcPts val="0"/>
              </a:spcAft>
            </a:pPr>
            <a:r>
              <a:rPr lang="en-GB" sz="1100" dirty="0">
                <a:effectLst/>
                <a:latin typeface="+mn-lt"/>
                <a:ea typeface="Calibri"/>
              </a:rPr>
              <a:t> </a:t>
            </a: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a:t>
            </a:r>
            <a:r>
              <a:rPr lang="en-GB" sz="1100" dirty="0">
                <a:effectLst/>
                <a:latin typeface="+mn-lt"/>
                <a:ea typeface="Calibri"/>
              </a:rPr>
              <a:t>- Effective Support for Children and Families Guidance relevant Appendices </a:t>
            </a:r>
          </a:p>
          <a:p>
            <a:pPr>
              <a:lnSpc>
                <a:spcPct val="100000"/>
              </a:lnSpc>
              <a:spcAft>
                <a:spcPts val="0"/>
              </a:spcAft>
            </a:pPr>
            <a:r>
              <a:rPr lang="en-GB" sz="1100" dirty="0">
                <a:effectLst/>
                <a:latin typeface="+mn-lt"/>
                <a:ea typeface="Calibri"/>
              </a:rPr>
              <a:t> </a:t>
            </a: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41ABB124-3767-44AF-94F6-CB0ACA558B98}"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Slide Number: 4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Title: Team Around the Family Meeting </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Key Message(s)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There are a range of tools/approaches available to practitioners to help with assessing needs and coordinating support effectively.  Some of these tools are practises they already undertake e.g. Team Around the Family/ Child would be comparable to family meetings already held as part of One Planning. </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Remind attendees that they should discuss support / safeguarding needs with their designated safeguarding lead or use the Consultation Line prior to submitting a Request for Support</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Facilitator Notes </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When there is more than one service working alongside a child and family, it is helpful for the family and involved services to hold a Team Around the Family meeting to share information, co-ordinate an Early Help Plan together and agree if appropriate the Lead Practitioner.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p>
          <a:p>
            <a:pPr marL="0" marR="0" lvl="0" indent="0" algn="l" defTabSz="914400" rtl="0" eaLnBrk="0" fontAlgn="base" latinLnBrk="0" hangingPunct="0">
              <a:lnSpc>
                <a:spcPct val="100000"/>
              </a:lnSpc>
              <a:spcBef>
                <a:spcPct val="30000"/>
              </a:spcBef>
              <a:spcAft>
                <a:spcPts val="0"/>
              </a:spcAft>
              <a:buClrTx/>
              <a:buSzTx/>
              <a:buFontTx/>
              <a:buNone/>
              <a:tabLst/>
              <a:defRPr/>
            </a:pPr>
            <a:r>
              <a:rPr lang="en-GB" sz="1100" b="1" kern="1200" dirty="0">
                <a:solidFill>
                  <a:schemeClr val="tx1"/>
                </a:solidFill>
                <a:effectLst/>
                <a:latin typeface="Times" charset="0"/>
                <a:ea typeface="Calibri"/>
                <a:cs typeface="+mn-cs"/>
              </a:rPr>
              <a:t>Resources Required   </a:t>
            </a:r>
            <a:r>
              <a:rPr lang="en-GB" sz="1100" kern="1200" dirty="0">
                <a:solidFill>
                  <a:schemeClr val="tx1"/>
                </a:solidFill>
                <a:effectLst/>
                <a:latin typeface="Times" charset="0"/>
                <a:ea typeface="Calibri"/>
                <a:cs typeface="+mn-cs"/>
              </a:rPr>
              <a:t>- Effective Support for Children and Families Guidance relevant Appendices,</a:t>
            </a:r>
            <a:r>
              <a:rPr lang="en-GB" sz="1100" kern="1200" baseline="0" dirty="0">
                <a:solidFill>
                  <a:schemeClr val="tx1"/>
                </a:solidFill>
                <a:effectLst/>
                <a:latin typeface="Times" charset="0"/>
                <a:ea typeface="Calibri"/>
                <a:cs typeface="+mn-cs"/>
              </a:rPr>
              <a:t> </a:t>
            </a:r>
            <a:r>
              <a:rPr lang="en-GB" sz="1100" kern="1200" dirty="0">
                <a:solidFill>
                  <a:schemeClr val="tx1"/>
                </a:solidFill>
                <a:effectLst/>
                <a:latin typeface="Times" charset="0"/>
                <a:ea typeface="Calibri"/>
                <a:cs typeface="+mn-cs"/>
              </a:rPr>
              <a:t>Team around the Child/Family Guidance provided</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MS PGothic" pitchFamily="34" charset="-128"/>
              <a:cs typeface="+mn-cs"/>
            </a:endParaRP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D920F953-8901-479E-B7B9-F2072EA53A54}"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Slide Number: 5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Title: </a:t>
            </a:r>
            <a:r>
              <a:rPr lang="en-GB" sz="1100" b="1" dirty="0">
                <a:effectLst/>
                <a:latin typeface="+mn-lt"/>
                <a:ea typeface="Calibri"/>
              </a:rPr>
              <a:t>Nominated</a:t>
            </a:r>
            <a:r>
              <a:rPr lang="en-GB" sz="1100" b="1" baseline="0" dirty="0">
                <a:effectLst/>
                <a:latin typeface="+mn-lt"/>
                <a:ea typeface="Calibri"/>
              </a:rPr>
              <a:t> Lead Practitioner Role</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Key Message(s)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There are a range of tools/approaches available to practitioners to help with assessing needs and coordinating support effectively, some of these practises they already undertake.</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Remind attendees that they should discuss support / safeguarding needs with their designated safeguarding lead or use the Consultation Line prior to submitting a Request for Support</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Facilitator Notes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Important to reinforce that the Lead Practitioner role is not a job or a new role, but a set of functions to be carried out as part of the delivery of effective integrated support.</a:t>
            </a: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 role can be taken on by any agency who is working with the child/family e.g. school, police, health etc.  A co-working approach could also be taken.  </a:t>
            </a: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 Lead Practitioner will co-ordinate provision for the child or young person and their family. It is the responsibility of the organisations to ensure they provide the support agreed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Resources Required   </a:t>
            </a:r>
            <a:r>
              <a:rPr kumimoji="0" lang="en-GB" sz="1100" b="0" i="0" u="none" strike="noStrike" kern="1200" cap="none" spc="0" normalizeH="0" baseline="0" noProof="0" dirty="0">
                <a:ln>
                  <a:noFill/>
                </a:ln>
                <a:solidFill>
                  <a:srgbClr val="000000"/>
                </a:solidFill>
                <a:effectLst/>
                <a:uLnTx/>
                <a:uFillTx/>
                <a:latin typeface="+mn-lt"/>
                <a:ea typeface="Calibri"/>
                <a:cs typeface="+mn-cs"/>
              </a:rPr>
              <a:t>-  Effective Support for Children and Families Guidance Document relevant Appendices </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MS PGothic" pitchFamily="34" charset="-128"/>
              <a:cs typeface="+mn-cs"/>
            </a:endParaRP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8B71ADF4-D0F1-4843-8AE2-1452FAA388BF}"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kumimoji="0" lang="en-GB" sz="1100" b="1" i="0" u="none" strike="noStrike" kern="1200" cap="none" spc="0" normalizeH="0" baseline="0" noProof="0" dirty="0">
                <a:ln>
                  <a:noFill/>
                </a:ln>
                <a:solidFill>
                  <a:srgbClr val="000000"/>
                </a:solidFill>
                <a:effectLst/>
                <a:uLnTx/>
                <a:uFillTx/>
                <a:latin typeface="+mn-lt"/>
                <a:ea typeface="Calibri"/>
                <a:cs typeface="+mn-cs"/>
              </a:rPr>
              <a:t>Slide Number:  6  </a:t>
            </a:r>
          </a:p>
          <a:p>
            <a:pPr>
              <a:lnSpc>
                <a:spcPct val="100000"/>
              </a:lnSpc>
              <a:spcAft>
                <a:spcPts val="0"/>
              </a:spcAft>
            </a:pPr>
            <a:r>
              <a:rPr kumimoji="0" lang="en-GB" sz="1100" b="1" i="0" u="none" strike="noStrike" kern="1200" cap="none" spc="0" normalizeH="0" baseline="0" noProof="0" dirty="0">
                <a:ln>
                  <a:noFill/>
                </a:ln>
                <a:solidFill>
                  <a:srgbClr val="000000"/>
                </a:solidFill>
                <a:effectLst/>
                <a:uLnTx/>
                <a:uFillTx/>
                <a:latin typeface="+mn-lt"/>
                <a:ea typeface="Calibri"/>
                <a:cs typeface="+mn-cs"/>
              </a:rPr>
              <a:t>Title: </a:t>
            </a:r>
            <a:r>
              <a:rPr lang="en-GB" sz="1100" b="1" dirty="0">
                <a:effectLst/>
                <a:latin typeface="+mn-lt"/>
                <a:ea typeface="Calibri"/>
              </a:rPr>
              <a:t>Nominated</a:t>
            </a:r>
            <a:r>
              <a:rPr lang="en-GB" sz="1100" b="1" baseline="0" dirty="0">
                <a:effectLst/>
                <a:latin typeface="+mn-lt"/>
                <a:ea typeface="Calibri"/>
              </a:rPr>
              <a:t> Lead Practitioner Role</a:t>
            </a:r>
          </a:p>
          <a:p>
            <a:pPr>
              <a:lnSpc>
                <a:spcPct val="100000"/>
              </a:lnSpc>
              <a:spcAft>
                <a:spcPts val="0"/>
              </a:spcAft>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Key Message(s)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There are a range of tools/approaches available to practitioners to help with assessing needs and coordinating support effectively, some of these practises they already undertake.  </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Remind attendees that they should discuss support / safeguarding needs with their designated safeguarding lead or use the Consultation Line prior to submitting a Request for Support</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Facilitator Notes </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Important to reinforce that the Lead Practitioner role is not a job or a new role, but a set of functions to be carried out as part of the delivery of effective integrated support.</a:t>
            </a: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 Lead Practitioner will co-ordinate provision for the child or young person and their family. It is the responsibility of the organisations to ensure they provide the support agreed.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Resources Required   </a:t>
            </a:r>
            <a:r>
              <a:rPr kumimoji="0" lang="en-GB" sz="1100" b="0" i="0" u="none" strike="noStrike" kern="1200" cap="none" spc="0" normalizeH="0" baseline="0" noProof="0" dirty="0">
                <a:ln>
                  <a:noFill/>
                </a:ln>
                <a:solidFill>
                  <a:srgbClr val="000000"/>
                </a:solidFill>
                <a:effectLst/>
                <a:uLnTx/>
                <a:uFillTx/>
                <a:latin typeface="+mn-lt"/>
                <a:ea typeface="Calibri"/>
                <a:cs typeface="+mn-cs"/>
              </a:rPr>
              <a:t>-  Effective Support for Children and Families Guidance Document relevant Appendices </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MS PGothic" pitchFamily="34" charset="-128"/>
              <a:cs typeface="+mn-cs"/>
            </a:endParaRP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F38CF854-362F-49E0-8F09-A16EBA931CF2}"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Slide Number: 7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Title: Shared Family assessment </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Key Message(s)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There are a range of tools/approaches available to practitioners to help with assessing needs and coordinating support effectively.  Some of these practises they already </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Remind attendees that they should discuss support / safeguarding needs with their designated safeguarding lead or use the Consultation Line prior to submitting a Request for Support</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Facilitator Notes </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Important to emphasise that the completed Shared Family Assessment remains the responsibility of the assessing agency/ service to retain, in accordance with their own record keeping procedures.</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Resources Required   </a:t>
            </a:r>
            <a:r>
              <a:rPr kumimoji="0" lang="en-GB" sz="1100" b="0" i="0" u="none" strike="noStrike" kern="1200" cap="none" spc="0" normalizeH="0" baseline="0" noProof="0" dirty="0">
                <a:ln>
                  <a:noFill/>
                </a:ln>
                <a:solidFill>
                  <a:srgbClr val="000000"/>
                </a:solidFill>
                <a:effectLst/>
                <a:uLnTx/>
                <a:uFillTx/>
                <a:latin typeface="+mn-lt"/>
                <a:ea typeface="Calibri"/>
                <a:cs typeface="+mn-cs"/>
              </a:rPr>
              <a:t>- If copies of Effective Support for Children and Families Guidance Document not available on the day the facilitator may wish to circulate relevant copies of the Effective Support Guidance Appendices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GB" sz="1100" b="0" i="0" u="none" strike="noStrike" kern="1200" cap="none" spc="0" normalizeH="0" baseline="0" noProof="0" dirty="0">
              <a:ln>
                <a:noFill/>
              </a:ln>
              <a:solidFill>
                <a:srgbClr val="000000"/>
              </a:solidFill>
              <a:effectLst/>
              <a:uLnTx/>
              <a:uFillTx/>
              <a:latin typeface="+mn-lt"/>
              <a:ea typeface="MS PGothic" pitchFamily="34" charset="-128"/>
              <a:cs typeface="+mn-cs"/>
            </a:endParaRPr>
          </a:p>
          <a:p>
            <a:pPr>
              <a:lnSpc>
                <a:spcPct val="100000"/>
              </a:lnSpc>
              <a:defRPr/>
            </a:pPr>
            <a:endParaRPr lang="en-GB" sz="1100" dirty="0">
              <a:latin typeface="+mn-lt"/>
            </a:endParaRPr>
          </a:p>
        </p:txBody>
      </p:sp>
      <p:sp>
        <p:nvSpPr>
          <p:cNvPr id="4" name="Slide Number Placeholder 3"/>
          <p:cNvSpPr>
            <a:spLocks noGrp="1"/>
          </p:cNvSpPr>
          <p:nvPr>
            <p:ph type="sldNum" sz="quarter" idx="5"/>
          </p:nvPr>
        </p:nvSpPr>
        <p:spPr/>
        <p:txBody>
          <a:bodyPr/>
          <a:lstStyle/>
          <a:p>
            <a:pPr>
              <a:defRPr/>
            </a:pPr>
            <a:fld id="{3979D6A4-EE0E-4B9D-9FEC-C113ED29CFBE}" type="slidenum">
              <a:rPr lang="en-US" smtClean="0">
                <a:solidFill>
                  <a:prstClr val="black"/>
                </a:solidFill>
              </a:rPr>
              <a:pPr>
                <a:def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lang="en-GB" sz="1100" b="1" dirty="0">
                <a:effectLst/>
                <a:latin typeface="+mn-lt"/>
                <a:ea typeface="Calibri"/>
              </a:rPr>
              <a:t>Slide Number :</a:t>
            </a:r>
            <a:r>
              <a:rPr lang="en-GB" sz="1100" b="1" baseline="0" dirty="0">
                <a:effectLst/>
                <a:latin typeface="+mn-lt"/>
                <a:ea typeface="Calibri"/>
              </a:rPr>
              <a:t> 8</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a:lnSpc>
                <a:spcPct val="100000"/>
              </a:lnSpc>
              <a:spcAft>
                <a:spcPts val="0"/>
              </a:spcAft>
            </a:pPr>
            <a:r>
              <a:rPr lang="en-GB" sz="1100" b="1" dirty="0">
                <a:effectLst/>
                <a:latin typeface="+mn-lt"/>
                <a:ea typeface="Calibri"/>
              </a:rPr>
              <a:t>Title: Activity   </a:t>
            </a:r>
          </a:p>
          <a:p>
            <a:pPr>
              <a:lnSpc>
                <a:spcPct val="100000"/>
              </a:lnSpc>
              <a:spcAft>
                <a:spcPts val="0"/>
              </a:spcAft>
            </a:pPr>
            <a:r>
              <a:rPr lang="en-GB" sz="1100" b="1" dirty="0">
                <a:effectLst/>
                <a:latin typeface="+mn-lt"/>
                <a:ea typeface="Calibri"/>
              </a:rPr>
              <a:t> </a:t>
            </a:r>
          </a:p>
          <a:p>
            <a:pPr algn="l">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gn="l">
              <a:lnSpc>
                <a:spcPct val="100000"/>
              </a:lnSpc>
              <a:spcAft>
                <a:spcPts val="0"/>
              </a:spcAft>
              <a:buFont typeface="Symbol"/>
              <a:buChar char=""/>
            </a:pPr>
            <a:r>
              <a:rPr lang="en-GB" sz="1100" dirty="0">
                <a:effectLst/>
                <a:latin typeface="+mn-lt"/>
                <a:ea typeface="Calibri"/>
              </a:rPr>
              <a:t>This activity provides</a:t>
            </a:r>
            <a:r>
              <a:rPr lang="en-GB" sz="1100" baseline="0" dirty="0">
                <a:effectLst/>
                <a:latin typeface="+mn-lt"/>
                <a:ea typeface="Calibri"/>
              </a:rPr>
              <a:t> time for </a:t>
            </a:r>
            <a:r>
              <a:rPr lang="en-GB" sz="1100" dirty="0">
                <a:effectLst/>
                <a:latin typeface="+mn-lt"/>
                <a:ea typeface="Calibri"/>
              </a:rPr>
              <a:t>attendees to reflect on what they have heard during the session and check out their knowledge,</a:t>
            </a:r>
            <a:r>
              <a:rPr lang="en-GB" sz="1100" baseline="0" dirty="0">
                <a:effectLst/>
                <a:latin typeface="+mn-lt"/>
                <a:ea typeface="Calibri"/>
              </a:rPr>
              <a:t> </a:t>
            </a:r>
            <a:r>
              <a:rPr lang="en-GB" sz="1100" dirty="0">
                <a:effectLst/>
                <a:latin typeface="+mn-lt"/>
                <a:ea typeface="Calibri"/>
              </a:rPr>
              <a:t>understanding and where they may be uncertain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(Group Activity Format)</a:t>
            </a:r>
            <a:endParaRPr lang="en-GB" sz="1100" dirty="0">
              <a:effectLst/>
              <a:latin typeface="+mn-lt"/>
              <a:ea typeface="Calibri"/>
            </a:endParaRPr>
          </a:p>
          <a:p>
            <a:pPr>
              <a:lnSpc>
                <a:spcPct val="100000"/>
              </a:lnSpc>
              <a:spcAft>
                <a:spcPts val="0"/>
              </a:spcAft>
            </a:pPr>
            <a:r>
              <a:rPr lang="en-GB" sz="1100" dirty="0">
                <a:effectLst/>
                <a:latin typeface="+mn-lt"/>
                <a:ea typeface="Calibri"/>
              </a:rPr>
              <a:t> First question </a:t>
            </a:r>
          </a:p>
          <a:p>
            <a:pPr marL="800100" lvl="1" indent="-342900">
              <a:lnSpc>
                <a:spcPct val="100000"/>
              </a:lnSpc>
              <a:spcAft>
                <a:spcPts val="0"/>
              </a:spcAft>
              <a:buFont typeface="Symbol"/>
              <a:buChar char=""/>
            </a:pPr>
            <a:r>
              <a:rPr lang="en-GB" sz="1100" dirty="0">
                <a:effectLst/>
                <a:latin typeface="+mn-lt"/>
                <a:ea typeface="Calibri"/>
              </a:rPr>
              <a:t>This can be addressed through the whole group coming up with suggestions that can be recorded on a flip chart.  </a:t>
            </a:r>
          </a:p>
          <a:p>
            <a:pPr marL="800100" lvl="1" indent="-342900">
              <a:lnSpc>
                <a:spcPct val="100000"/>
              </a:lnSpc>
              <a:spcAft>
                <a:spcPts val="0"/>
              </a:spcAft>
              <a:buFont typeface="Symbol"/>
              <a:buChar char=""/>
            </a:pPr>
            <a:r>
              <a:rPr lang="en-GB" sz="1100" dirty="0">
                <a:effectLst/>
                <a:latin typeface="+mn-lt"/>
                <a:ea typeface="Calibri"/>
              </a:rPr>
              <a:t>If there are some useful suggestions the Facilitator may want to incorporate in future sessions but also consider circulating the list post the training session</a:t>
            </a:r>
          </a:p>
          <a:p>
            <a:pPr marL="800100" lvl="1" indent="-342900">
              <a:lnSpc>
                <a:spcPct val="100000"/>
              </a:lnSpc>
              <a:spcAft>
                <a:spcPts val="0"/>
              </a:spcAft>
              <a:buFont typeface="Symbol"/>
              <a:buChar char=""/>
            </a:pPr>
            <a:r>
              <a:rPr lang="en-GB" sz="1100" dirty="0">
                <a:effectLst/>
                <a:latin typeface="+mn-lt"/>
                <a:ea typeface="Calibri"/>
              </a:rPr>
              <a:t>The</a:t>
            </a:r>
            <a:r>
              <a:rPr lang="en-GB" sz="1100" baseline="0" dirty="0">
                <a:effectLst/>
                <a:latin typeface="+mn-lt"/>
                <a:ea typeface="Calibri"/>
              </a:rPr>
              <a:t> next slide </a:t>
            </a:r>
            <a:r>
              <a:rPr lang="en-GB" sz="1100" dirty="0">
                <a:effectLst/>
                <a:latin typeface="+mn-lt"/>
                <a:ea typeface="Calibri"/>
              </a:rPr>
              <a:t>provides a quick summary of main sources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dirty="0">
                <a:effectLst/>
                <a:latin typeface="+mn-lt"/>
                <a:ea typeface="Calibri"/>
              </a:rPr>
              <a:t>Second question </a:t>
            </a:r>
          </a:p>
          <a:p>
            <a:pPr marL="800100" lvl="1" indent="-342900">
              <a:lnSpc>
                <a:spcPct val="100000"/>
              </a:lnSpc>
              <a:spcAft>
                <a:spcPts val="0"/>
              </a:spcAft>
              <a:buFont typeface="Symbol"/>
              <a:buChar char=""/>
            </a:pPr>
            <a:r>
              <a:rPr lang="en-GB" sz="1100" dirty="0">
                <a:effectLst/>
                <a:latin typeface="+mn-lt"/>
                <a:ea typeface="Calibri"/>
              </a:rPr>
              <a:t>Would be discussed in groups with a  nominated group leader to feedback </a:t>
            </a:r>
          </a:p>
          <a:p>
            <a:pPr marL="800100" lvl="1" indent="-342900">
              <a:lnSpc>
                <a:spcPct val="100000"/>
              </a:lnSpc>
              <a:spcAft>
                <a:spcPts val="0"/>
              </a:spcAft>
              <a:buFont typeface="Symbol"/>
              <a:buChar char=""/>
            </a:pPr>
            <a:r>
              <a:rPr lang="en-GB" sz="1100" dirty="0">
                <a:effectLst/>
                <a:latin typeface="+mn-lt"/>
                <a:ea typeface="Calibri"/>
              </a:rPr>
              <a:t>The aim is to see if</a:t>
            </a:r>
            <a:r>
              <a:rPr lang="en-GB" sz="1100" baseline="0" dirty="0">
                <a:effectLst/>
                <a:latin typeface="+mn-lt"/>
                <a:ea typeface="Calibri"/>
              </a:rPr>
              <a:t> attendees understand the need to  base their assessment on available information, to use the various tools appropriately (Early Help Plan, Shared Family Assessment etc.)  and also to take advice from the Designated Safeguarding Lead in their organisation.  It is also an opportunity for them to voice any concerns or gaps in their understanding.  </a:t>
            </a:r>
            <a:endParaRPr lang="en-GB" sz="1100" dirty="0">
              <a:effectLst/>
              <a:latin typeface="+mn-lt"/>
              <a:ea typeface="Calibri"/>
            </a:endParaRPr>
          </a:p>
          <a:p>
            <a:pPr marL="800100" lvl="1" indent="-342900">
              <a:lnSpc>
                <a:spcPct val="100000"/>
              </a:lnSpc>
              <a:spcAft>
                <a:spcPts val="0"/>
              </a:spcAft>
              <a:buFont typeface="Symbol"/>
              <a:buChar char=""/>
            </a:pPr>
            <a:r>
              <a:rPr lang="en-GB" sz="1100" dirty="0">
                <a:effectLst/>
                <a:latin typeface="+mn-lt"/>
                <a:ea typeface="Calibri"/>
              </a:rPr>
              <a:t>Feedback from each group </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Flip chart paper, pens , post it notes </a:t>
            </a:r>
          </a:p>
          <a:p>
            <a:pPr>
              <a:defRPr/>
            </a:pPr>
            <a:endParaRPr lang="en-GB" b="1" dirty="0"/>
          </a:p>
        </p:txBody>
      </p:sp>
      <p:sp>
        <p:nvSpPr>
          <p:cNvPr id="4" name="Slide Number Placeholder 3"/>
          <p:cNvSpPr>
            <a:spLocks noGrp="1"/>
          </p:cNvSpPr>
          <p:nvPr>
            <p:ph type="sldNum" sz="quarter" idx="5"/>
          </p:nvPr>
        </p:nvSpPr>
        <p:spPr/>
        <p:txBody>
          <a:bodyPr/>
          <a:lstStyle/>
          <a:p>
            <a:pPr>
              <a:defRPr/>
            </a:pPr>
            <a:fld id="{EBC31D93-A2D7-4B46-92B4-2FB22BBF4046}"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9 </a:t>
            </a:r>
          </a:p>
          <a:p>
            <a:pPr>
              <a:lnSpc>
                <a:spcPct val="100000"/>
              </a:lnSpc>
              <a:spcAft>
                <a:spcPts val="0"/>
              </a:spcAft>
            </a:pPr>
            <a:r>
              <a:rPr lang="en-GB" sz="1100" b="1" baseline="0" dirty="0">
                <a:effectLst/>
                <a:latin typeface="+mn-lt"/>
                <a:ea typeface="Calibri"/>
              </a:rPr>
              <a:t>Title: </a:t>
            </a:r>
            <a:r>
              <a:rPr lang="en-GB" sz="1100" b="1" dirty="0">
                <a:effectLst/>
                <a:latin typeface="+mn-lt"/>
                <a:ea typeface="Calibri"/>
              </a:rPr>
              <a:t>Finding out about services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suggestions provided are only the start, practitioners should be proactive in searching out new sources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r>
              <a:rPr lang="en-GB" sz="1100" dirty="0">
                <a:effectLst/>
                <a:latin typeface="+mn-lt"/>
                <a:ea typeface="Calibri"/>
              </a:rPr>
              <a:t> </a:t>
            </a:r>
          </a:p>
          <a:p>
            <a:pPr marL="171450" lvl="0" indent="-171450">
              <a:lnSpc>
                <a:spcPct val="100000"/>
              </a:lnSpc>
              <a:spcAft>
                <a:spcPts val="0"/>
              </a:spcAft>
              <a:buFont typeface="Arial" panose="020B0604020202020204" pitchFamily="34" charset="0"/>
              <a:buChar char="•"/>
            </a:pPr>
            <a:r>
              <a:rPr lang="en-GB" sz="1100" dirty="0">
                <a:effectLst/>
                <a:latin typeface="+mn-lt"/>
                <a:ea typeface="Calibri"/>
              </a:rPr>
              <a:t>Community Resources – need to check out what is available. It may be pertinent to research other Local authorities e.g. Southend Council has (SHIP website ) </a:t>
            </a:r>
            <a:r>
              <a:rPr lang="en-GB" sz="1100" u="sng" dirty="0">
                <a:solidFill>
                  <a:srgbClr val="0000FF"/>
                </a:solidFill>
                <a:effectLst/>
                <a:latin typeface="+mn-lt"/>
                <a:ea typeface="Calibri"/>
                <a:hlinkClick r:id="rId3"/>
              </a:rPr>
              <a:t>http://www.southendinfopoint.org/kb5/southendonsea/fsd/family.page?familychannel=5</a:t>
            </a:r>
            <a:endParaRPr lang="en-GB" sz="1100" dirty="0">
              <a:effectLst/>
              <a:latin typeface="+mn-lt"/>
              <a:ea typeface="Calibri"/>
            </a:endParaRPr>
          </a:p>
          <a:p>
            <a:pPr marL="171450" marR="0" lvl="0" indent="-1714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1100" dirty="0">
                <a:effectLst/>
                <a:latin typeface="+mn-lt"/>
                <a:ea typeface="Calibri"/>
              </a:rPr>
              <a:t>Essex Child &amp;</a:t>
            </a:r>
            <a:r>
              <a:rPr lang="en-GB" sz="1100" baseline="0" dirty="0">
                <a:effectLst/>
                <a:latin typeface="+mn-lt"/>
                <a:ea typeface="Calibri"/>
              </a:rPr>
              <a:t> family Wellbeing Service  - </a:t>
            </a:r>
            <a:r>
              <a:rPr kumimoji="0" lang="en-GB" sz="1100" b="0" i="0" u="sng" strike="noStrike" kern="1200" cap="none" spc="0" normalizeH="0" baseline="0" noProof="0" dirty="0">
                <a:ln>
                  <a:noFill/>
                </a:ln>
                <a:solidFill>
                  <a:prstClr val="black"/>
                </a:solidFill>
                <a:effectLst/>
                <a:uLnTx/>
                <a:uFillTx/>
                <a:latin typeface="+mn-lt"/>
                <a:ea typeface="+mn-ea"/>
                <a:cs typeface="+mn-cs"/>
                <a:hlinkClick r:id="rId4"/>
              </a:rPr>
              <a:t>http://essexfamilywellbeing.co.uk/</a:t>
            </a:r>
            <a:endParaRPr lang="en-GB" sz="1100" dirty="0">
              <a:effectLst/>
              <a:latin typeface="+mn-lt"/>
              <a:ea typeface="Calibri"/>
            </a:endParaRPr>
          </a:p>
          <a:p>
            <a:pPr marL="171450" marR="0" lvl="0" indent="-171450" algn="l" defTabSz="914400" rtl="0" eaLnBrk="0" fontAlgn="base" latinLnBrk="0" hangingPunct="0">
              <a:lnSpc>
                <a:spcPct val="100000"/>
              </a:lnSpc>
              <a:spcBef>
                <a:spcPct val="30000"/>
              </a:spcBef>
              <a:spcAft>
                <a:spcPts val="0"/>
              </a:spcAft>
              <a:buClrTx/>
              <a:buSzTx/>
              <a:buFont typeface="Arial" panose="020B0604020202020204" pitchFamily="34" charset="0"/>
              <a:buChar char="•"/>
              <a:tabLst/>
              <a:defRPr/>
            </a:pPr>
            <a:r>
              <a:rPr lang="en-GB" sz="1100" dirty="0">
                <a:effectLst/>
                <a:latin typeface="+mn-lt"/>
                <a:ea typeface="Calibri"/>
              </a:rPr>
              <a:t>Children &amp; Families Hub  - advisers will provide advice and guidance.</a:t>
            </a:r>
            <a:r>
              <a:rPr lang="en-GB" sz="1100" baseline="0" dirty="0">
                <a:effectLst/>
                <a:latin typeface="+mn-lt"/>
                <a:ea typeface="Calibri"/>
              </a:rPr>
              <a:t> </a:t>
            </a:r>
            <a:r>
              <a:rPr lang="en-GB" sz="1100" dirty="0">
                <a:effectLst/>
                <a:latin typeface="+mn-lt"/>
                <a:ea typeface="Calibri"/>
              </a:rPr>
              <a:t>If in that discussion the adviser picks up on any safeguarding concerns they would then share those with ‘the Requestor’. </a:t>
            </a:r>
            <a:r>
              <a:rPr lang="en-GB" sz="1100" u="sng" dirty="0">
                <a:latin typeface="+mn-lt"/>
                <a:hlinkClick r:id="rId5"/>
              </a:rPr>
              <a:t>www.essexeffectivesupport.org.uk</a:t>
            </a:r>
            <a:r>
              <a:rPr lang="en-GB" sz="1100" dirty="0">
                <a:latin typeface="+mn-lt"/>
              </a:rPr>
              <a:t> </a:t>
            </a:r>
            <a:endParaRPr lang="en-GB" sz="1100" dirty="0">
              <a:effectLst/>
              <a:latin typeface="+mn-lt"/>
              <a:ea typeface="Calibri"/>
            </a:endParaRPr>
          </a:p>
          <a:p>
            <a:pPr marL="171450" lvl="0" indent="-171450">
              <a:lnSpc>
                <a:spcPct val="100000"/>
              </a:lnSpc>
              <a:spcAft>
                <a:spcPts val="0"/>
              </a:spcAft>
              <a:buFont typeface="Arial" panose="020B0604020202020204" pitchFamily="34" charset="0"/>
              <a:buChar char="•"/>
            </a:pPr>
            <a:r>
              <a:rPr lang="en-GB" sz="1100" dirty="0">
                <a:effectLst/>
                <a:latin typeface="+mn-lt"/>
                <a:ea typeface="Calibri"/>
              </a:rPr>
              <a:t>Directory of Services</a:t>
            </a:r>
            <a:r>
              <a:rPr lang="en-GB" sz="1100" baseline="0" dirty="0">
                <a:effectLst/>
                <a:latin typeface="+mn-lt"/>
                <a:ea typeface="Calibri"/>
              </a:rPr>
              <a:t> is available on the </a:t>
            </a:r>
            <a:r>
              <a:rPr lang="en-GB" sz="1100" dirty="0">
                <a:effectLst/>
                <a:latin typeface="+mn-lt"/>
                <a:ea typeface="Calibri"/>
              </a:rPr>
              <a:t> Effective Support Portal </a:t>
            </a:r>
          </a:p>
          <a:p>
            <a:pPr marL="171450" lvl="0" indent="-171450">
              <a:lnSpc>
                <a:spcPct val="100000"/>
              </a:lnSpc>
              <a:spcAft>
                <a:spcPts val="0"/>
              </a:spcAft>
              <a:buFont typeface="Arial" panose="020B0604020202020204" pitchFamily="34" charset="0"/>
              <a:buChar char="•"/>
            </a:pPr>
            <a:r>
              <a:rPr lang="en-GB" sz="1100" dirty="0">
                <a:effectLst/>
                <a:latin typeface="+mn-lt"/>
                <a:ea typeface="Calibri"/>
              </a:rPr>
              <a:t>Essex</a:t>
            </a:r>
            <a:r>
              <a:rPr lang="en-GB" sz="1100" baseline="0" dirty="0">
                <a:effectLst/>
                <a:latin typeface="+mn-lt"/>
                <a:ea typeface="Calibri"/>
              </a:rPr>
              <a:t> Local Offer – help and support for families with Children who have SEND  www.essexlocaloffer.org.uk</a:t>
            </a:r>
          </a:p>
          <a:p>
            <a:pPr marL="171450" lvl="0" indent="-171450">
              <a:lnSpc>
                <a:spcPct val="100000"/>
              </a:lnSpc>
              <a:spcAft>
                <a:spcPts val="0"/>
              </a:spcAft>
              <a:buFont typeface="Arial" panose="020B0604020202020204" pitchFamily="34" charset="0"/>
              <a:buChar char="•"/>
            </a:pPr>
            <a:r>
              <a:rPr lang="en-GB" sz="1100" baseline="0" dirty="0">
                <a:effectLst/>
                <a:latin typeface="+mn-lt"/>
                <a:ea typeface="Calibri"/>
              </a:rPr>
              <a:t>Essex Active – information on sport and physical activity   - https://www.activeessex.org/what-is-active-essex/</a:t>
            </a:r>
          </a:p>
          <a:p>
            <a:pPr>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a:t>
            </a:r>
            <a:r>
              <a:rPr lang="en-GB" sz="1100" b="1" baseline="0" dirty="0">
                <a:effectLst/>
                <a:latin typeface="+mn-lt"/>
                <a:ea typeface="Calibri"/>
              </a:rPr>
              <a:t> </a:t>
            </a:r>
            <a:r>
              <a:rPr lang="en-GB" sz="1100" dirty="0">
                <a:effectLst/>
                <a:latin typeface="+mn-lt"/>
                <a:ea typeface="Calibri"/>
              </a:rPr>
              <a:t>None specific </a:t>
            </a:r>
          </a:p>
          <a:p>
            <a:pPr marL="171450" indent="-171450">
              <a:buFont typeface="Arial" panose="020B0604020202020204" pitchFamily="34" charset="0"/>
              <a:buChar char="•"/>
              <a:defRPr/>
            </a:pPr>
            <a:endParaRPr lang="en-GB" dirty="0"/>
          </a:p>
        </p:txBody>
      </p:sp>
      <p:sp>
        <p:nvSpPr>
          <p:cNvPr id="4" name="Slide Number Placeholder 3"/>
          <p:cNvSpPr>
            <a:spLocks noGrp="1"/>
          </p:cNvSpPr>
          <p:nvPr>
            <p:ph type="sldNum" sz="quarter" idx="5"/>
          </p:nvPr>
        </p:nvSpPr>
        <p:spPr/>
        <p:txBody>
          <a:bodyPr/>
          <a:lstStyle/>
          <a:p>
            <a:pPr>
              <a:defRPr/>
            </a:pPr>
            <a:fld id="{6D1EE8DE-97CB-4FF1-BC26-485D4F72F918}"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89AC9E-0F34-4BC1-A09B-3711FF9174FB}" type="slidenum">
              <a:rPr lang="en-GB" smtClean="0"/>
              <a:t>‹#›</a:t>
            </a:fld>
            <a:endParaRPr lang="en-GB" dirty="0"/>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Tree>
    <p:extLst>
      <p:ext uri="{BB962C8B-B14F-4D97-AF65-F5344CB8AC3E}">
        <p14:creationId xmlns:p14="http://schemas.microsoft.com/office/powerpoint/2010/main" val="2032097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2960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9944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8243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130756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45435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162369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19498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688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08680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052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t>24/10/2018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51467667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tags" Target="../tags/tag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tags" Target="../tags/tag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9.xml"/><Relationship Id="rId7" Type="http://schemas.openxmlformats.org/officeDocument/2006/relationships/hyperlink" Target="https://activities.essx.gov.uk/" TargetMode="Externa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hyperlink" Target="http://www.essexlocaloffer.org.uk/" TargetMode="External"/><Relationship Id="rId5" Type="http://schemas.openxmlformats.org/officeDocument/2006/relationships/hyperlink" Target="http://www.essexeffectivesupport.org.uk/" TargetMode="External"/><Relationship Id="rId4" Type="http://schemas.openxmlformats.org/officeDocument/2006/relationships/hyperlink" Target="http://essexfamilywellbeing.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solidFill>
                  <a:prstClr val="black">
                    <a:tint val="75000"/>
                  </a:prstClr>
                </a:solidFill>
              </a:rPr>
              <a:pPr>
                <a:defRPr/>
              </a:pPr>
              <a:t>1</a:t>
            </a:fld>
            <a:endParaRPr lang="en-US" dirty="0">
              <a:solidFill>
                <a:prstClr val="black"/>
              </a:solidFill>
            </a:endParaRPr>
          </a:p>
        </p:txBody>
      </p:sp>
      <p:sp>
        <p:nvSpPr>
          <p:cNvPr id="4" name="Rectangle 3"/>
          <p:cNvSpPr/>
          <p:nvPr/>
        </p:nvSpPr>
        <p:spPr>
          <a:xfrm>
            <a:off x="1043608" y="1124744"/>
            <a:ext cx="6912768" cy="2800767"/>
          </a:xfrm>
          <a:prstGeom prst="rect">
            <a:avLst/>
          </a:prstGeom>
        </p:spPr>
        <p:txBody>
          <a:bodyPr wrap="square">
            <a:spAutoFit/>
          </a:bodyPr>
          <a:lstStyle/>
          <a:p>
            <a:pPr algn="ctr"/>
            <a:r>
              <a:rPr lang="en-GB" sz="4400" dirty="0">
                <a:solidFill>
                  <a:prstClr val="black"/>
                </a:solidFill>
                <a:latin typeface="Calibri"/>
              </a:rPr>
              <a:t>Effective Support for Children &amp; Families in Essex </a:t>
            </a:r>
          </a:p>
          <a:p>
            <a:pPr algn="ctr"/>
            <a:r>
              <a:rPr lang="en-GB" sz="4400" dirty="0">
                <a:solidFill>
                  <a:prstClr val="black"/>
                </a:solidFill>
                <a:latin typeface="Calibri"/>
              </a:rPr>
              <a:t>Support Strategies- </a:t>
            </a:r>
          </a:p>
          <a:p>
            <a:pPr algn="ctr"/>
            <a:r>
              <a:rPr lang="en-GB" sz="4400" dirty="0">
                <a:solidFill>
                  <a:prstClr val="black"/>
                </a:solidFill>
                <a:latin typeface="Calibri"/>
              </a:rPr>
              <a:t>Tools and Approaches  </a:t>
            </a: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5799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a:latin typeface="Arial" panose="020B0604020202020204" pitchFamily="34" charset="0"/>
                <a:cs typeface="Arial" panose="020B0604020202020204" pitchFamily="34" charset="0"/>
              </a:rPr>
              <a:t>So if the need is Level 2 – what action could I take?</a:t>
            </a:r>
          </a:p>
        </p:txBody>
      </p:sp>
      <p:sp>
        <p:nvSpPr>
          <p:cNvPr id="3" name="Content Placeholder 2"/>
          <p:cNvSpPr>
            <a:spLocks noGrp="1"/>
          </p:cNvSpPr>
          <p:nvPr>
            <p:ph idx="1"/>
          </p:nvPr>
        </p:nvSpPr>
        <p:spPr>
          <a:xfrm>
            <a:off x="457200" y="1412776"/>
            <a:ext cx="8229600" cy="4713387"/>
          </a:xfrm>
        </p:spPr>
        <p:txBody>
          <a:bodyPr>
            <a:normAutofit fontScale="85000" lnSpcReduction="10000"/>
          </a:bodyPr>
          <a:lstStyle/>
          <a:p>
            <a:r>
              <a:rPr lang="en-GB" sz="2600" dirty="0">
                <a:latin typeface="Arial" panose="020B0604020202020204" pitchFamily="34" charset="0"/>
                <a:cs typeface="Arial" panose="020B0604020202020204" pitchFamily="34" charset="0"/>
              </a:rPr>
              <a:t>Have a conversation with the Parents </a:t>
            </a:r>
          </a:p>
          <a:p>
            <a:r>
              <a:rPr lang="en-GB" sz="2600" dirty="0">
                <a:latin typeface="Arial" panose="020B0604020202020204" pitchFamily="34" charset="0"/>
                <a:cs typeface="Arial" panose="020B0604020202020204" pitchFamily="34" charset="0"/>
              </a:rPr>
              <a:t>Single service referrals – where additional support is only required from one agency. Check that there are not other agencies/projects in your area that could offer support  </a:t>
            </a:r>
          </a:p>
          <a:p>
            <a:r>
              <a:rPr lang="en-GB" sz="2600" dirty="0">
                <a:latin typeface="Arial" panose="020B0604020202020204" pitchFamily="34" charset="0"/>
                <a:cs typeface="Arial" panose="020B0604020202020204" pitchFamily="34" charset="0"/>
              </a:rPr>
              <a:t>‘In house’ additional support – are there other colleagues who could work with you? Could a </a:t>
            </a:r>
            <a:r>
              <a:rPr lang="en-GB" sz="2600" b="1" i="1" dirty="0">
                <a:latin typeface="Arial" panose="020B0604020202020204" pitchFamily="34" charset="0"/>
                <a:cs typeface="Arial" panose="020B0604020202020204" pitchFamily="34" charset="0"/>
              </a:rPr>
              <a:t>Team around the Family </a:t>
            </a:r>
            <a:r>
              <a:rPr lang="en-GB" sz="2600" dirty="0">
                <a:latin typeface="Arial" panose="020B0604020202020204" pitchFamily="34" charset="0"/>
                <a:cs typeface="Arial" panose="020B0604020202020204" pitchFamily="34" charset="0"/>
              </a:rPr>
              <a:t>meeting be useful?  Bring together, with the family, the practitioners who are currently working or have contact with them</a:t>
            </a:r>
          </a:p>
          <a:p>
            <a:r>
              <a:rPr lang="en-GB" sz="2600" dirty="0">
                <a:latin typeface="Arial" panose="020B0604020202020204" pitchFamily="34" charset="0"/>
                <a:cs typeface="Arial" panose="020B0604020202020204" pitchFamily="34" charset="0"/>
              </a:rPr>
              <a:t>Review/evaluate initial assessment – consider completing and registering an </a:t>
            </a:r>
            <a:r>
              <a:rPr lang="en-GB" sz="2600" b="1" i="1" dirty="0">
                <a:latin typeface="Arial" panose="020B0604020202020204" pitchFamily="34" charset="0"/>
                <a:cs typeface="Arial" panose="020B0604020202020204" pitchFamily="34" charset="0"/>
              </a:rPr>
              <a:t>Early Help Plan</a:t>
            </a:r>
          </a:p>
          <a:p>
            <a:r>
              <a:rPr lang="en-GB" sz="2600" dirty="0">
                <a:latin typeface="Arial" panose="020B0604020202020204" pitchFamily="34" charset="0"/>
                <a:cs typeface="Arial" panose="020B0604020202020204" pitchFamily="34" charset="0"/>
              </a:rPr>
              <a:t>If appropriate discuss support / safeguarding needs with your designated safeguarding lead or use the Consultation Line prior to submitting a Request for Support</a:t>
            </a:r>
          </a:p>
          <a:p>
            <a:endParaRPr lang="en-GB" sz="2600" b="1" i="1"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9B6F3EC3-4F54-4141-9820-8C188AFD5A24}" type="slidenum">
              <a:rPr lang="en-US" smtClean="0"/>
              <a:pPr>
                <a:defRPr/>
              </a:pPr>
              <a:t>2</a:t>
            </a:fld>
            <a:endParaRPr lang="en-US" dirty="0">
              <a:solidFill>
                <a:schemeClr val="tx1"/>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74782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1"/>
          <p:cNvSpPr>
            <a:spLocks noChangeArrowheads="1"/>
          </p:cNvSpPr>
          <p:nvPr/>
        </p:nvSpPr>
        <p:spPr bwMode="auto">
          <a:xfrm>
            <a:off x="0" y="-53975"/>
            <a:ext cx="131763"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endParaRPr lang="en-GB" altLang="en-US" dirty="0"/>
          </a:p>
        </p:txBody>
      </p:sp>
      <p:sp>
        <p:nvSpPr>
          <p:cNvPr id="41987" name="Rectangle 65"/>
          <p:cNvSpPr>
            <a:spLocks noChangeArrowheads="1"/>
          </p:cNvSpPr>
          <p:nvPr/>
        </p:nvSpPr>
        <p:spPr bwMode="auto">
          <a:xfrm>
            <a:off x="0" y="514350"/>
            <a:ext cx="13176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pPr defTabSz="652463"/>
            <a:br>
              <a:rPr lang="en-GB" altLang="en-US" sz="900" dirty="0">
                <a:latin typeface="Arial" charset="0"/>
              </a:rPr>
            </a:br>
            <a:endParaRPr lang="en-GB" altLang="en-US" sz="1300" dirty="0">
              <a:latin typeface="Arial" charset="0"/>
            </a:endParaRPr>
          </a:p>
          <a:p>
            <a:pPr defTabSz="652463" eaLnBrk="0" hangingPunct="0"/>
            <a:endParaRPr lang="en-GB" altLang="en-US" sz="1300" dirty="0">
              <a:latin typeface="Arial" charset="0"/>
            </a:endParaRPr>
          </a:p>
        </p:txBody>
      </p:sp>
      <p:sp>
        <p:nvSpPr>
          <p:cNvPr id="6" name="Content Placeholder 2"/>
          <p:cNvSpPr>
            <a:spLocks noGrp="1"/>
          </p:cNvSpPr>
          <p:nvPr>
            <p:ph idx="1"/>
          </p:nvPr>
        </p:nvSpPr>
        <p:spPr>
          <a:xfrm>
            <a:off x="468313" y="1657350"/>
            <a:ext cx="7631112" cy="4422775"/>
          </a:xfrm>
        </p:spPr>
        <p:txBody>
          <a:bodyPr>
            <a:normAutofit/>
          </a:bodyPr>
          <a:lstStyle/>
          <a:p>
            <a:pPr>
              <a:buFont typeface="Arial" panose="020B0604020202020204" pitchFamily="34" charset="0"/>
              <a:buChar char="•"/>
              <a:defRPr/>
            </a:pPr>
            <a:r>
              <a:rPr lang="en-GB" sz="2500" dirty="0">
                <a:latin typeface="Arial" panose="020B0604020202020204" pitchFamily="34" charset="0"/>
                <a:cs typeface="Arial" panose="020B0604020202020204" pitchFamily="34" charset="0"/>
              </a:rPr>
              <a:t>An Early Help Plan is a tool to use with the family to discuss and record the needs, strengths, goals and views that they identify, leading to a plan to support them.</a:t>
            </a:r>
          </a:p>
          <a:p>
            <a:pPr>
              <a:buFont typeface="Arial" panose="020B0604020202020204" pitchFamily="34" charset="0"/>
              <a:buChar char="•"/>
              <a:defRPr/>
            </a:pPr>
            <a:r>
              <a:rPr lang="en-GB" sz="2500" dirty="0">
                <a:latin typeface="Arial" panose="020B0604020202020204" pitchFamily="34" charset="0"/>
                <a:cs typeface="Arial" panose="020B0604020202020204" pitchFamily="34" charset="0"/>
              </a:rPr>
              <a:t>There are many different types of early help planning tools.  </a:t>
            </a:r>
          </a:p>
          <a:p>
            <a:pPr>
              <a:buFont typeface="Arial" panose="020B0604020202020204" pitchFamily="34" charset="0"/>
              <a:buChar char="•"/>
              <a:defRPr/>
            </a:pPr>
            <a:r>
              <a:rPr lang="en-GB" sz="2500" dirty="0">
                <a:latin typeface="Arial" panose="020B0604020202020204" pitchFamily="34" charset="0"/>
                <a:cs typeface="Arial" panose="020B0604020202020204" pitchFamily="34" charset="0"/>
              </a:rPr>
              <a:t>Practitioners may choose to use or amend assessment and planning tools from within their own agency. For example, One Plan  that schools use. </a:t>
            </a:r>
            <a:endParaRPr lang="en-GB" sz="2000" b="1" dirty="0">
              <a:cs typeface="Arial" pitchFamily="34" charset="0"/>
            </a:endParaRPr>
          </a:p>
          <a:p>
            <a:pPr>
              <a:buFont typeface="Wingdings" pitchFamily="2" charset="2"/>
              <a:buChar char="§"/>
              <a:defRPr/>
            </a:pPr>
            <a:endParaRPr lang="en-GB" sz="2000" b="1" dirty="0">
              <a:solidFill>
                <a:schemeClr val="accent4">
                  <a:lumMod val="75000"/>
                </a:schemeClr>
              </a:solidFill>
              <a:cs typeface="Arial" pitchFamily="34" charset="0"/>
            </a:endParaRPr>
          </a:p>
        </p:txBody>
      </p:sp>
      <p:sp>
        <p:nvSpPr>
          <p:cNvPr id="2" name="Title 1"/>
          <p:cNvSpPr>
            <a:spLocks noGrp="1"/>
          </p:cNvSpPr>
          <p:nvPr>
            <p:ph type="title"/>
          </p:nvPr>
        </p:nvSpPr>
        <p:spPr>
          <a:xfrm>
            <a:off x="457200" y="620713"/>
            <a:ext cx="7570788" cy="720725"/>
          </a:xfrm>
        </p:spPr>
        <p:txBody>
          <a:bodyPr>
            <a:normAutofit/>
          </a:bodyPr>
          <a:lstStyle/>
          <a:p>
            <a:pPr algn="ctr">
              <a:defRPr/>
            </a:pPr>
            <a:r>
              <a:rPr lang="en-GB" sz="3600" dirty="0">
                <a:latin typeface="Arial" panose="020B0604020202020204" pitchFamily="34" charset="0"/>
                <a:cs typeface="Arial" panose="020B0604020202020204" pitchFamily="34" charset="0"/>
              </a:rPr>
              <a:t>Early Help Plan</a:t>
            </a: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4368" y="5373216"/>
            <a:ext cx="1008112" cy="1383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35736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1"/>
          <p:cNvSpPr>
            <a:spLocks noChangeArrowheads="1"/>
          </p:cNvSpPr>
          <p:nvPr/>
        </p:nvSpPr>
        <p:spPr bwMode="auto">
          <a:xfrm>
            <a:off x="0" y="-53975"/>
            <a:ext cx="131763"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endParaRPr lang="en-GB" altLang="en-US" dirty="0"/>
          </a:p>
        </p:txBody>
      </p:sp>
      <p:sp>
        <p:nvSpPr>
          <p:cNvPr id="43011" name="Rectangle 65"/>
          <p:cNvSpPr>
            <a:spLocks noChangeArrowheads="1"/>
          </p:cNvSpPr>
          <p:nvPr/>
        </p:nvSpPr>
        <p:spPr bwMode="auto">
          <a:xfrm>
            <a:off x="0" y="514350"/>
            <a:ext cx="13176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pPr defTabSz="652463"/>
            <a:br>
              <a:rPr lang="en-GB" altLang="en-US" sz="900" dirty="0">
                <a:latin typeface="Arial" charset="0"/>
              </a:rPr>
            </a:br>
            <a:endParaRPr lang="en-GB" altLang="en-US" sz="1300" dirty="0">
              <a:latin typeface="Arial" charset="0"/>
            </a:endParaRPr>
          </a:p>
          <a:p>
            <a:pPr defTabSz="652463" eaLnBrk="0" hangingPunct="0"/>
            <a:endParaRPr lang="en-GB" altLang="en-US" sz="1300" dirty="0">
              <a:latin typeface="Arial" charset="0"/>
            </a:endParaRPr>
          </a:p>
        </p:txBody>
      </p:sp>
      <p:sp>
        <p:nvSpPr>
          <p:cNvPr id="6" name="Content Placeholder 2"/>
          <p:cNvSpPr>
            <a:spLocks noGrp="1"/>
          </p:cNvSpPr>
          <p:nvPr>
            <p:ph idx="1"/>
          </p:nvPr>
        </p:nvSpPr>
        <p:spPr>
          <a:xfrm>
            <a:off x="468313" y="1341438"/>
            <a:ext cx="7631112" cy="4606925"/>
          </a:xfrm>
        </p:spPr>
        <p:txBody>
          <a:bodyPr>
            <a:normAutofit/>
          </a:bodyPr>
          <a:lstStyle/>
          <a:p>
            <a:pPr>
              <a:defRPr/>
            </a:pPr>
            <a:r>
              <a:rPr lang="en-GB" sz="2500" dirty="0">
                <a:latin typeface="Arial" panose="020B0604020202020204" pitchFamily="34" charset="0"/>
                <a:cs typeface="Arial" panose="020B0604020202020204" pitchFamily="34" charset="0"/>
              </a:rPr>
              <a:t>Where there is more than one service working alongside a child and family, it is helpful for the family and involved services to hold a Team Around the Family meeting.</a:t>
            </a:r>
          </a:p>
          <a:p>
            <a:pPr>
              <a:defRPr/>
            </a:pPr>
            <a:endParaRPr lang="en-GB" sz="2500" dirty="0">
              <a:latin typeface="Arial" panose="020B0604020202020204" pitchFamily="34" charset="0"/>
              <a:cs typeface="Arial" panose="020B0604020202020204" pitchFamily="34" charset="0"/>
            </a:endParaRPr>
          </a:p>
          <a:p>
            <a:pPr>
              <a:defRPr/>
            </a:pPr>
            <a:r>
              <a:rPr lang="en-GB" sz="2500" dirty="0">
                <a:latin typeface="Arial" panose="020B0604020202020204" pitchFamily="34" charset="0"/>
                <a:cs typeface="Arial" panose="020B0604020202020204" pitchFamily="34" charset="0"/>
              </a:rPr>
              <a:t>Child and their family at the centre, providing effective support to help them solve problems and find solutions at an early stage. </a:t>
            </a:r>
          </a:p>
          <a:p>
            <a:pPr>
              <a:defRPr/>
            </a:pPr>
            <a:endParaRPr lang="en-GB" sz="2500" dirty="0">
              <a:latin typeface="Arial" panose="020B0604020202020204" pitchFamily="34" charset="0"/>
              <a:cs typeface="Arial" panose="020B0604020202020204" pitchFamily="34" charset="0"/>
            </a:endParaRPr>
          </a:p>
          <a:p>
            <a:pPr>
              <a:defRPr/>
            </a:pPr>
            <a:r>
              <a:rPr lang="en-GB" sz="2500" dirty="0">
                <a:latin typeface="Arial" panose="020B0604020202020204" pitchFamily="34" charset="0"/>
                <a:cs typeface="Arial" panose="020B0604020202020204" pitchFamily="34" charset="0"/>
              </a:rPr>
              <a:t>Share information and co-ordinate the Early Help Plan together.</a:t>
            </a: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000" b="1" dirty="0">
              <a:solidFill>
                <a:schemeClr val="accent4">
                  <a:lumMod val="75000"/>
                </a:schemeClr>
              </a:solidFill>
              <a:cs typeface="Arial" pitchFamily="34" charset="0"/>
            </a:endParaRPr>
          </a:p>
        </p:txBody>
      </p:sp>
      <p:sp>
        <p:nvSpPr>
          <p:cNvPr id="7" name="Rectangle 2"/>
          <p:cNvSpPr>
            <a:spLocks noGrp="1" noChangeArrowheads="1"/>
          </p:cNvSpPr>
          <p:nvPr>
            <p:ph type="title"/>
          </p:nvPr>
        </p:nvSpPr>
        <p:spPr>
          <a:xfrm>
            <a:off x="539552" y="564759"/>
            <a:ext cx="7835900" cy="720725"/>
          </a:xfrm>
        </p:spPr>
        <p:txBody>
          <a:bodyPr>
            <a:noAutofit/>
          </a:bodyPr>
          <a:lstStyle/>
          <a:p>
            <a:pPr algn="ctr">
              <a:defRPr/>
            </a:pPr>
            <a:r>
              <a:rPr lang="en-US" sz="3600" dirty="0">
                <a:latin typeface="Arial" panose="020B0604020202020204" pitchFamily="34" charset="0"/>
                <a:cs typeface="Arial" panose="020B0604020202020204" pitchFamily="34" charset="0"/>
              </a:rPr>
              <a:t>Team Around the Family meeting (TAF) </a:t>
            </a:r>
          </a:p>
        </p:txBody>
      </p:sp>
      <p:pic>
        <p:nvPicPr>
          <p:cNvPr id="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301208"/>
            <a:ext cx="1173178" cy="1455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76574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1"/>
          <p:cNvSpPr>
            <a:spLocks noChangeArrowheads="1"/>
          </p:cNvSpPr>
          <p:nvPr/>
        </p:nvSpPr>
        <p:spPr bwMode="auto">
          <a:xfrm>
            <a:off x="0" y="-53975"/>
            <a:ext cx="131763"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endParaRPr lang="en-GB" altLang="en-US" dirty="0"/>
          </a:p>
        </p:txBody>
      </p:sp>
      <p:sp>
        <p:nvSpPr>
          <p:cNvPr id="44035" name="Rectangle 65"/>
          <p:cNvSpPr>
            <a:spLocks noChangeArrowheads="1"/>
          </p:cNvSpPr>
          <p:nvPr/>
        </p:nvSpPr>
        <p:spPr bwMode="auto">
          <a:xfrm>
            <a:off x="0" y="514350"/>
            <a:ext cx="13176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pPr defTabSz="652463"/>
            <a:br>
              <a:rPr lang="en-GB" altLang="en-US" sz="900" dirty="0">
                <a:latin typeface="Arial" charset="0"/>
              </a:rPr>
            </a:br>
            <a:endParaRPr lang="en-GB" altLang="en-US" sz="1300" dirty="0">
              <a:latin typeface="Arial" charset="0"/>
            </a:endParaRPr>
          </a:p>
          <a:p>
            <a:pPr defTabSz="652463" eaLnBrk="0" hangingPunct="0"/>
            <a:endParaRPr lang="en-GB" altLang="en-US" sz="1300" dirty="0">
              <a:latin typeface="Arial" charset="0"/>
            </a:endParaRPr>
          </a:p>
        </p:txBody>
      </p:sp>
      <p:sp>
        <p:nvSpPr>
          <p:cNvPr id="6" name="Content Placeholder 2"/>
          <p:cNvSpPr>
            <a:spLocks noGrp="1"/>
          </p:cNvSpPr>
          <p:nvPr>
            <p:ph idx="1"/>
          </p:nvPr>
        </p:nvSpPr>
        <p:spPr>
          <a:xfrm>
            <a:off x="323528" y="980728"/>
            <a:ext cx="8424863" cy="4968875"/>
          </a:xfrm>
        </p:spPr>
        <p:txBody>
          <a:bodyPr>
            <a:normAutofit fontScale="62500" lnSpcReduction="20000"/>
          </a:bodyPr>
          <a:lstStyle/>
          <a:p>
            <a:pPr>
              <a:buClr>
                <a:schemeClr val="accent2"/>
              </a:buClr>
              <a:buFont typeface="Wingdings" pitchFamily="2" charset="2"/>
              <a:buChar char="Ø"/>
              <a:defRPr/>
            </a:pPr>
            <a:endParaRPr lang="en-GB" sz="2000" b="1" dirty="0">
              <a:cs typeface="Arial" pitchFamily="34" charset="0"/>
            </a:endParaRPr>
          </a:p>
          <a:p>
            <a:pPr>
              <a:defRPr/>
            </a:pPr>
            <a:r>
              <a:rPr lang="en-GB" sz="3600" dirty="0">
                <a:latin typeface="Arial" panose="020B0604020202020204" pitchFamily="34" charset="0"/>
                <a:cs typeface="Arial" panose="020B0604020202020204" pitchFamily="34" charset="0"/>
              </a:rPr>
              <a:t>This is not a job or a new role, but a set of functions to be carried out as part of the delivery of effective integrated support.</a:t>
            </a:r>
          </a:p>
          <a:p>
            <a:pPr>
              <a:buFont typeface="Wingdings" pitchFamily="2" charset="2"/>
              <a:buChar char="§"/>
              <a:defRPr/>
            </a:pPr>
            <a:endParaRPr lang="en-GB" sz="3600" dirty="0">
              <a:latin typeface="Arial" panose="020B0604020202020204" pitchFamily="34" charset="0"/>
              <a:cs typeface="Arial" panose="020B0604020202020204" pitchFamily="34" charset="0"/>
            </a:endParaRPr>
          </a:p>
          <a:p>
            <a:pPr>
              <a:defRPr/>
            </a:pPr>
            <a:r>
              <a:rPr lang="en-GB" sz="3600" dirty="0">
                <a:latin typeface="Arial" panose="020B0604020202020204" pitchFamily="34" charset="0"/>
                <a:cs typeface="Arial" panose="020B0604020202020204" pitchFamily="34" charset="0"/>
              </a:rPr>
              <a:t>At the Team Around the Family (TAF) meeting the Lead Practitioner should be agreed upon.</a:t>
            </a:r>
          </a:p>
          <a:p>
            <a:pPr marL="0" indent="0">
              <a:buNone/>
              <a:defRPr/>
            </a:pPr>
            <a:endParaRPr lang="en-GB" sz="3600" dirty="0">
              <a:latin typeface="Arial" panose="020B0604020202020204" pitchFamily="34" charset="0"/>
              <a:cs typeface="Arial" panose="020B0604020202020204" pitchFamily="34" charset="0"/>
            </a:endParaRPr>
          </a:p>
          <a:p>
            <a:pPr>
              <a:defRPr/>
            </a:pPr>
            <a:r>
              <a:rPr lang="en-GB" sz="3600" dirty="0">
                <a:latin typeface="Arial" panose="020B0604020202020204" pitchFamily="34" charset="0"/>
                <a:cs typeface="Arial" panose="020B0604020202020204" pitchFamily="34" charset="0"/>
              </a:rPr>
              <a:t>They will co-ordinate provision for the child or young person and their family, and may delegate tasks across the team of professionals –it  doesn’t mean doing everything yourself!.</a:t>
            </a:r>
          </a:p>
          <a:p>
            <a:pPr>
              <a:defRPr/>
            </a:pPr>
            <a:endParaRPr lang="en-GB" sz="3600" dirty="0">
              <a:latin typeface="Arial" panose="020B0604020202020204" pitchFamily="34" charset="0"/>
              <a:cs typeface="Arial" panose="020B0604020202020204" pitchFamily="34" charset="0"/>
            </a:endParaRPr>
          </a:p>
          <a:p>
            <a:pPr>
              <a:defRPr/>
            </a:pPr>
            <a:r>
              <a:rPr lang="en-GB" sz="3600" dirty="0">
                <a:latin typeface="Arial" panose="020B0604020202020204" pitchFamily="34" charset="0"/>
                <a:cs typeface="Arial" panose="020B0604020202020204" pitchFamily="34" charset="0"/>
              </a:rPr>
              <a:t>When a range of agencies/services are involved, the Lead Practitioner will help to make sure that all involved work together and share information to achieve the best outcomes for the child or young person as part of an Early Help Plan </a:t>
            </a: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500" dirty="0">
              <a:cs typeface="Arial" pitchFamily="34" charset="0"/>
            </a:endParaRPr>
          </a:p>
          <a:p>
            <a:pPr>
              <a:buFont typeface="Wingdings" pitchFamily="2" charset="2"/>
              <a:buChar char="§"/>
              <a:defRPr/>
            </a:pPr>
            <a:endParaRPr lang="en-GB" sz="2000" b="1" dirty="0">
              <a:solidFill>
                <a:schemeClr val="accent4">
                  <a:lumMod val="75000"/>
                </a:schemeClr>
              </a:solidFill>
              <a:cs typeface="Arial" pitchFamily="34" charset="0"/>
            </a:endParaRPr>
          </a:p>
        </p:txBody>
      </p:sp>
      <p:sp>
        <p:nvSpPr>
          <p:cNvPr id="7" name="Rectangle 2"/>
          <p:cNvSpPr>
            <a:spLocks noGrp="1" noChangeArrowheads="1"/>
          </p:cNvSpPr>
          <p:nvPr>
            <p:ph type="title"/>
          </p:nvPr>
        </p:nvSpPr>
        <p:spPr>
          <a:xfrm>
            <a:off x="468313" y="303213"/>
            <a:ext cx="7835900" cy="677862"/>
          </a:xfrm>
        </p:spPr>
        <p:txBody>
          <a:bodyPr>
            <a:normAutofit/>
          </a:bodyPr>
          <a:lstStyle/>
          <a:p>
            <a:pPr algn="ctr">
              <a:defRPr/>
            </a:pPr>
            <a:r>
              <a:rPr lang="en-US" sz="3600" dirty="0">
                <a:latin typeface="Arial" panose="020B0604020202020204" pitchFamily="34" charset="0"/>
                <a:cs typeface="Arial" panose="020B0604020202020204" pitchFamily="34" charset="0"/>
              </a:rPr>
              <a:t>Nominated Lead Practitioner Role </a:t>
            </a:r>
          </a:p>
        </p:txBody>
      </p:sp>
      <p:pic>
        <p:nvPicPr>
          <p:cNvPr id="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91378" y="5733256"/>
            <a:ext cx="845876" cy="102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976297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1"/>
          <p:cNvSpPr>
            <a:spLocks noChangeArrowheads="1"/>
          </p:cNvSpPr>
          <p:nvPr/>
        </p:nvSpPr>
        <p:spPr bwMode="auto">
          <a:xfrm>
            <a:off x="0" y="-53975"/>
            <a:ext cx="131763"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endParaRPr lang="en-GB" altLang="en-US" dirty="0"/>
          </a:p>
        </p:txBody>
      </p:sp>
      <p:sp>
        <p:nvSpPr>
          <p:cNvPr id="45059" name="Rectangle 65"/>
          <p:cNvSpPr>
            <a:spLocks noChangeArrowheads="1"/>
          </p:cNvSpPr>
          <p:nvPr/>
        </p:nvSpPr>
        <p:spPr bwMode="auto">
          <a:xfrm>
            <a:off x="0" y="514350"/>
            <a:ext cx="13176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pPr defTabSz="652463"/>
            <a:br>
              <a:rPr lang="en-GB" altLang="en-US" sz="900" dirty="0">
                <a:latin typeface="Arial" charset="0"/>
              </a:rPr>
            </a:br>
            <a:endParaRPr lang="en-GB" altLang="en-US" sz="1300" dirty="0">
              <a:latin typeface="Arial" charset="0"/>
            </a:endParaRPr>
          </a:p>
          <a:p>
            <a:pPr defTabSz="652463" eaLnBrk="0" hangingPunct="0"/>
            <a:endParaRPr lang="en-GB" altLang="en-US" sz="1300" dirty="0">
              <a:latin typeface="Arial" charset="0"/>
            </a:endParaRPr>
          </a:p>
        </p:txBody>
      </p:sp>
      <p:sp>
        <p:nvSpPr>
          <p:cNvPr id="6" name="Content Placeholder 2"/>
          <p:cNvSpPr>
            <a:spLocks noGrp="1"/>
          </p:cNvSpPr>
          <p:nvPr>
            <p:ph idx="1"/>
          </p:nvPr>
        </p:nvSpPr>
        <p:spPr>
          <a:xfrm>
            <a:off x="457200" y="1341438"/>
            <a:ext cx="7631113" cy="4535487"/>
          </a:xfrm>
        </p:spPr>
        <p:txBody>
          <a:bodyPr>
            <a:normAutofit/>
          </a:bodyPr>
          <a:lstStyle/>
          <a:p>
            <a:pPr>
              <a:defRPr/>
            </a:pPr>
            <a:r>
              <a:rPr lang="en-GB" sz="2500" dirty="0">
                <a:latin typeface="Arial" panose="020B0604020202020204" pitchFamily="34" charset="0"/>
                <a:cs typeface="Arial" panose="020B0604020202020204" pitchFamily="34" charset="0"/>
              </a:rPr>
              <a:t>All practitioners taking the role should have full support from their senior and line managers, including time to undertake the role. </a:t>
            </a:r>
          </a:p>
          <a:p>
            <a:pPr>
              <a:buFont typeface="Wingdings" pitchFamily="2" charset="2"/>
              <a:buChar char="§"/>
              <a:defRPr/>
            </a:pPr>
            <a:endParaRPr lang="en-GB" sz="2500" dirty="0">
              <a:latin typeface="Arial" panose="020B0604020202020204" pitchFamily="34" charset="0"/>
              <a:cs typeface="Arial" panose="020B0604020202020204" pitchFamily="34" charset="0"/>
            </a:endParaRPr>
          </a:p>
          <a:p>
            <a:pPr>
              <a:defRPr/>
            </a:pPr>
            <a:r>
              <a:rPr lang="en-GB" sz="2500" dirty="0">
                <a:latin typeface="Arial" panose="020B0604020202020204" pitchFamily="34" charset="0"/>
                <a:cs typeface="Arial" panose="020B0604020202020204" pitchFamily="34" charset="0"/>
              </a:rPr>
              <a:t>Each agency is responsible for ensuring that services are provided as agreed in the early help  plan and that the Lead Practitioner is supported and advised of any changes in need or provision</a:t>
            </a:r>
            <a:r>
              <a:rPr lang="en-GB" sz="2600" dirty="0">
                <a:latin typeface="Arial" panose="020B0604020202020204" pitchFamily="34" charset="0"/>
                <a:cs typeface="Arial" panose="020B0604020202020204" pitchFamily="34" charset="0"/>
              </a:rPr>
              <a:t>.  </a:t>
            </a: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dirty="0">
              <a:cs typeface="Arial" pitchFamily="34" charset="0"/>
            </a:endParaRPr>
          </a:p>
          <a:p>
            <a:pPr>
              <a:buFont typeface="Wingdings" pitchFamily="2" charset="2"/>
              <a:buChar char="§"/>
              <a:defRPr/>
            </a:pPr>
            <a:endParaRPr lang="en-GB" sz="1700" b="1" dirty="0">
              <a:solidFill>
                <a:schemeClr val="accent4">
                  <a:lumMod val="75000"/>
                </a:schemeClr>
              </a:solidFill>
              <a:cs typeface="Arial" pitchFamily="34" charset="0"/>
            </a:endParaRPr>
          </a:p>
        </p:txBody>
      </p:sp>
      <p:sp>
        <p:nvSpPr>
          <p:cNvPr id="7" name="Rectangle 2"/>
          <p:cNvSpPr>
            <a:spLocks noGrp="1" noChangeArrowheads="1"/>
          </p:cNvSpPr>
          <p:nvPr>
            <p:ph type="title"/>
          </p:nvPr>
        </p:nvSpPr>
        <p:spPr>
          <a:xfrm>
            <a:off x="539750" y="371475"/>
            <a:ext cx="7835900" cy="720725"/>
          </a:xfrm>
        </p:spPr>
        <p:txBody>
          <a:bodyPr>
            <a:normAutofit/>
          </a:bodyPr>
          <a:lstStyle/>
          <a:p>
            <a:pPr algn="ctr">
              <a:defRPr/>
            </a:pPr>
            <a:r>
              <a:rPr lang="en-US" sz="3600" dirty="0">
                <a:latin typeface="Arial" panose="020B0604020202020204" pitchFamily="34" charset="0"/>
                <a:cs typeface="Arial" panose="020B0604020202020204" pitchFamily="34" charset="0"/>
              </a:rPr>
              <a:t>Nominated Lead Practitioner Role </a:t>
            </a:r>
          </a:p>
        </p:txBody>
      </p:sp>
      <p:pic>
        <p:nvPicPr>
          <p:cNvPr id="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680240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1"/>
          <p:cNvSpPr>
            <a:spLocks noChangeArrowheads="1"/>
          </p:cNvSpPr>
          <p:nvPr/>
        </p:nvSpPr>
        <p:spPr bwMode="auto">
          <a:xfrm>
            <a:off x="0" y="-53975"/>
            <a:ext cx="131763"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endParaRPr lang="en-GB" altLang="en-US" dirty="0">
              <a:solidFill>
                <a:srgbClr val="000000"/>
              </a:solidFill>
            </a:endParaRPr>
          </a:p>
        </p:txBody>
      </p:sp>
      <p:sp>
        <p:nvSpPr>
          <p:cNvPr id="46083" name="Rectangle 65"/>
          <p:cNvSpPr>
            <a:spLocks noChangeArrowheads="1"/>
          </p:cNvSpPr>
          <p:nvPr/>
        </p:nvSpPr>
        <p:spPr bwMode="auto">
          <a:xfrm>
            <a:off x="0" y="514350"/>
            <a:ext cx="13176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spAutoFit/>
          </a:bodyPr>
          <a:lstStyle/>
          <a:p>
            <a:br>
              <a:rPr lang="en-GB" altLang="en-US" sz="900" dirty="0">
                <a:solidFill>
                  <a:srgbClr val="000000"/>
                </a:solidFill>
                <a:latin typeface="Arial" charset="0"/>
              </a:rPr>
            </a:br>
            <a:endParaRPr lang="en-GB" altLang="en-US" sz="1300" dirty="0">
              <a:solidFill>
                <a:srgbClr val="000000"/>
              </a:solidFill>
              <a:latin typeface="Arial" charset="0"/>
            </a:endParaRPr>
          </a:p>
          <a:p>
            <a:endParaRPr lang="en-GB" altLang="en-US" sz="1300" dirty="0">
              <a:solidFill>
                <a:srgbClr val="000000"/>
              </a:solidFill>
              <a:latin typeface="Arial" charset="0"/>
            </a:endParaRPr>
          </a:p>
        </p:txBody>
      </p:sp>
      <p:sp>
        <p:nvSpPr>
          <p:cNvPr id="5" name="Title 1"/>
          <p:cNvSpPr>
            <a:spLocks noGrp="1"/>
          </p:cNvSpPr>
          <p:nvPr>
            <p:ph type="title"/>
          </p:nvPr>
        </p:nvSpPr>
        <p:spPr>
          <a:xfrm>
            <a:off x="899592" y="490538"/>
            <a:ext cx="7481888" cy="652462"/>
          </a:xfrm>
        </p:spPr>
        <p:txBody>
          <a:bodyPr>
            <a:normAutofit/>
          </a:bodyPr>
          <a:lstStyle/>
          <a:p>
            <a:pPr algn="ctr">
              <a:defRPr/>
            </a:pPr>
            <a:r>
              <a:rPr lang="en-GB" sz="3600" dirty="0">
                <a:latin typeface="Arial" panose="020B0604020202020204" pitchFamily="34" charset="0"/>
                <a:cs typeface="Arial" panose="020B0604020202020204" pitchFamily="34" charset="0"/>
              </a:rPr>
              <a:t>Shared Family Assessment </a:t>
            </a:r>
          </a:p>
        </p:txBody>
      </p:sp>
      <p:sp>
        <p:nvSpPr>
          <p:cNvPr id="6" name="Content Placeholder 4"/>
          <p:cNvSpPr>
            <a:spLocks noGrp="1"/>
          </p:cNvSpPr>
          <p:nvPr>
            <p:ph idx="1"/>
          </p:nvPr>
        </p:nvSpPr>
        <p:spPr>
          <a:xfrm>
            <a:off x="323850" y="1385888"/>
            <a:ext cx="8435975" cy="4779962"/>
          </a:xfrm>
        </p:spPr>
        <p:txBody>
          <a:bodyPr>
            <a:noAutofit/>
          </a:bodyPr>
          <a:lstStyle/>
          <a:p>
            <a:pPr marL="0" indent="0">
              <a:buNone/>
              <a:defRPr/>
            </a:pPr>
            <a:r>
              <a:rPr lang="en-GB" sz="2500" dirty="0">
                <a:latin typeface="Arial" panose="020B0604020202020204" pitchFamily="34" charset="0"/>
                <a:cs typeface="Arial" panose="020B0604020202020204" pitchFamily="34" charset="0"/>
              </a:rPr>
              <a:t>The Shared Family Assessment should be used when:-</a:t>
            </a:r>
          </a:p>
          <a:p>
            <a:pPr marL="0" indent="0">
              <a:buNone/>
              <a:defRPr/>
            </a:pPr>
            <a:r>
              <a:rPr lang="en-GB" sz="2500" dirty="0">
                <a:latin typeface="Arial" panose="020B0604020202020204" pitchFamily="34" charset="0"/>
                <a:cs typeface="Arial" panose="020B0604020202020204" pitchFamily="34" charset="0"/>
              </a:rPr>
              <a:t> </a:t>
            </a:r>
          </a:p>
          <a:p>
            <a:pPr lvl="1" indent="-342900">
              <a:defRPr/>
            </a:pPr>
            <a:r>
              <a:rPr lang="en-GB" sz="2400" dirty="0">
                <a:latin typeface="Arial" panose="020B0604020202020204" pitchFamily="34" charset="0"/>
                <a:cs typeface="Arial" panose="020B0604020202020204" pitchFamily="34" charset="0"/>
              </a:rPr>
              <a:t>there are concerns and/or issues within a family that have not been resolved by additional support from universal services or by referral to another agency;</a:t>
            </a:r>
          </a:p>
          <a:p>
            <a:pPr marL="847672" lvl="1" indent="-342900">
              <a:defRPr/>
            </a:pPr>
            <a:endParaRPr lang="en-GB" sz="2400" dirty="0">
              <a:latin typeface="Arial" panose="020B0604020202020204" pitchFamily="34" charset="0"/>
              <a:cs typeface="Arial" panose="020B0604020202020204" pitchFamily="34" charset="0"/>
            </a:endParaRPr>
          </a:p>
          <a:p>
            <a:pPr lvl="1" indent="-342900">
              <a:defRPr/>
            </a:pPr>
            <a:r>
              <a:rPr lang="en-GB" sz="2400" dirty="0">
                <a:latin typeface="Arial" panose="020B0604020202020204" pitchFamily="34" charset="0"/>
                <a:cs typeface="Arial" panose="020B0604020202020204" pitchFamily="34" charset="0"/>
              </a:rPr>
              <a:t>a wider co-ordinated response with a Lead Practitioner and a more intensive engagement with the family is needed, addressing issues at a significant level  e.g. behaviour, parenting, developmental delay or other multi-faceted problems. </a:t>
            </a:r>
          </a:p>
          <a:p>
            <a:pPr>
              <a:buFont typeface="Arial" panose="020B0604020202020204" pitchFamily="34" charset="0"/>
              <a:buChar char="•"/>
              <a:defRPr/>
            </a:pPr>
            <a:endParaRPr lang="en-GB" sz="2500" b="1" dirty="0">
              <a:cs typeface="Arial" pitchFamily="34" charset="0"/>
            </a:endParaRPr>
          </a:p>
          <a:p>
            <a:pPr marL="104722" indent="0">
              <a:buFontTx/>
              <a:buNone/>
              <a:defRPr/>
            </a:pPr>
            <a:endParaRPr lang="en-GB" sz="2500" b="1" dirty="0">
              <a:cs typeface="Arial" pitchFamily="34" charset="0"/>
            </a:endParaRP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637330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E8350DB-254E-41CC-99E5-E858B5ED858A}" type="slidenum">
              <a:rPr lang="en-US" smtClean="0">
                <a:latin typeface="Arial" panose="020B0604020202020204" pitchFamily="34" charset="0"/>
                <a:cs typeface="Arial" panose="020B0604020202020204" pitchFamily="34" charset="0"/>
              </a:rPr>
              <a:pPr>
                <a:defRPr/>
              </a:pPr>
              <a:t>8</a:t>
            </a:fld>
            <a:endParaRPr lang="en-US" dirty="0">
              <a:solidFill>
                <a:schemeClr val="tx1"/>
              </a:solidFill>
              <a:latin typeface="Arial" panose="020B0604020202020204" pitchFamily="34" charset="0"/>
              <a:cs typeface="Arial" panose="020B0604020202020204" pitchFamily="34" charset="0"/>
            </a:endParaRPr>
          </a:p>
        </p:txBody>
      </p:sp>
      <p:sp>
        <p:nvSpPr>
          <p:cNvPr id="3" name="TextBox 2"/>
          <p:cNvSpPr txBox="1"/>
          <p:nvPr/>
        </p:nvSpPr>
        <p:spPr>
          <a:xfrm>
            <a:off x="684213" y="620713"/>
            <a:ext cx="7583487" cy="646331"/>
          </a:xfrm>
          <a:prstGeom prst="rect">
            <a:avLst/>
          </a:prstGeom>
          <a:noFill/>
        </p:spPr>
        <p:txBody>
          <a:bodyPr wrap="square">
            <a:spAutoFit/>
          </a:bodyPr>
          <a:lstStyle/>
          <a:p>
            <a:pPr algn="ctr">
              <a:defRPr/>
            </a:pPr>
            <a:r>
              <a:rPr lang="en-GB" sz="3600" b="1" dirty="0">
                <a:latin typeface="Arial" panose="020B0604020202020204" pitchFamily="34" charset="0"/>
                <a:cs typeface="Arial" panose="020B0604020202020204" pitchFamily="34" charset="0"/>
              </a:rPr>
              <a:t>Activity</a:t>
            </a:r>
          </a:p>
        </p:txBody>
      </p:sp>
      <p:sp>
        <p:nvSpPr>
          <p:cNvPr id="16389" name="TextBox 4"/>
          <p:cNvSpPr txBox="1">
            <a:spLocks noChangeArrowheads="1"/>
          </p:cNvSpPr>
          <p:nvPr/>
        </p:nvSpPr>
        <p:spPr bwMode="auto">
          <a:xfrm>
            <a:off x="684212" y="2924944"/>
            <a:ext cx="75834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GB" altLang="en-US" sz="2400" dirty="0">
                <a:latin typeface="Arial" charset="0"/>
                <a:cs typeface="Arial" charset="0"/>
              </a:rPr>
              <a:t>How would you decide whether there was a safeguarding concern for a child in your care or a child you have come into contact with?</a:t>
            </a:r>
          </a:p>
        </p:txBody>
      </p:sp>
      <p:sp>
        <p:nvSpPr>
          <p:cNvPr id="16390" name="TextBox 5"/>
          <p:cNvSpPr txBox="1">
            <a:spLocks noChangeArrowheads="1"/>
          </p:cNvSpPr>
          <p:nvPr/>
        </p:nvSpPr>
        <p:spPr bwMode="auto">
          <a:xfrm>
            <a:off x="660400" y="1700808"/>
            <a:ext cx="76073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GB" altLang="en-US" sz="2400" dirty="0">
                <a:latin typeface="Arial" charset="0"/>
                <a:cs typeface="Arial" charset="0"/>
              </a:rPr>
              <a:t>Where would you be able to find out more about the services for a family?</a:t>
            </a: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550326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fade">
                                      <p:cBhvr>
                                        <p:cTn id="7" dur="5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fade">
                                      <p:cBhvr>
                                        <p:cTn id="12"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p:bldP spid="163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GB" altLang="en-US" sz="3600" b="1" dirty="0">
                <a:latin typeface="Arial" panose="020B0604020202020204" pitchFamily="34" charset="0"/>
                <a:cs typeface="Arial" panose="020B0604020202020204" pitchFamily="34" charset="0"/>
              </a:rPr>
              <a:t>Finding out about services</a:t>
            </a:r>
          </a:p>
        </p:txBody>
      </p:sp>
      <p:sp>
        <p:nvSpPr>
          <p:cNvPr id="23555" name="Content Placeholder 2"/>
          <p:cNvSpPr>
            <a:spLocks noGrp="1"/>
          </p:cNvSpPr>
          <p:nvPr>
            <p:ph idx="1"/>
          </p:nvPr>
        </p:nvSpPr>
        <p:spPr>
          <a:xfrm>
            <a:off x="467544" y="1149692"/>
            <a:ext cx="8229600" cy="4997152"/>
          </a:xfrm>
        </p:spPr>
        <p:txBody>
          <a:bodyPr>
            <a:normAutofit/>
          </a:bodyPr>
          <a:lstStyle/>
          <a:p>
            <a:r>
              <a:rPr lang="en-GB" altLang="en-US" sz="2800" dirty="0">
                <a:latin typeface="Arial" panose="020B0604020202020204" pitchFamily="34" charset="0"/>
                <a:cs typeface="Arial" panose="020B0604020202020204" pitchFamily="34" charset="0"/>
              </a:rPr>
              <a:t>Essex Children &amp; Families Wellbeing Service Local Family Hubs  </a:t>
            </a:r>
            <a:r>
              <a:rPr lang="en-GB" sz="2800" u="sng" dirty="0">
                <a:hlinkClick r:id="rId4"/>
              </a:rPr>
              <a:t>http://essexfamilywellbeing.co.uk/</a:t>
            </a:r>
            <a:endParaRPr lang="en-GB" altLang="en-US" sz="2800" dirty="0">
              <a:latin typeface="Arial" panose="020B0604020202020204" pitchFamily="34" charset="0"/>
              <a:cs typeface="Arial" panose="020B0604020202020204" pitchFamily="34" charset="0"/>
            </a:endParaRPr>
          </a:p>
          <a:p>
            <a:r>
              <a:rPr lang="en-GB" altLang="en-US" sz="2800" dirty="0">
                <a:latin typeface="Arial" panose="020B0604020202020204" pitchFamily="34" charset="0"/>
                <a:cs typeface="Arial" panose="020B0604020202020204" pitchFamily="34" charset="0"/>
              </a:rPr>
              <a:t>Children &amp; Families Portal  &amp; On Line Directory </a:t>
            </a:r>
          </a:p>
          <a:p>
            <a:r>
              <a:rPr lang="en-GB" sz="2800" u="sng" dirty="0">
                <a:hlinkClick r:id="rId5"/>
              </a:rPr>
              <a:t>www.essexeffectivesupport.org.uk</a:t>
            </a:r>
            <a:r>
              <a:rPr lang="en-GB" sz="2800" dirty="0"/>
              <a:t> </a:t>
            </a:r>
            <a:endParaRPr lang="en-GB" altLang="en-US" sz="2800" dirty="0">
              <a:latin typeface="Arial" panose="020B0604020202020204" pitchFamily="34" charset="0"/>
              <a:cs typeface="Arial" panose="020B0604020202020204" pitchFamily="34" charset="0"/>
            </a:endParaRPr>
          </a:p>
          <a:p>
            <a:r>
              <a:rPr lang="en-GB" altLang="en-US" sz="2800" dirty="0">
                <a:latin typeface="Arial" panose="020B0604020202020204" pitchFamily="34" charset="0"/>
                <a:cs typeface="Arial" panose="020B0604020202020204" pitchFamily="34" charset="0"/>
              </a:rPr>
              <a:t>Essex Local Offer - </a:t>
            </a:r>
            <a:r>
              <a:rPr lang="en-GB" altLang="en-US" sz="2800" dirty="0">
                <a:latin typeface="Arial" panose="020B0604020202020204" pitchFamily="34" charset="0"/>
                <a:cs typeface="Arial" panose="020B0604020202020204" pitchFamily="34" charset="0"/>
                <a:hlinkClick r:id="rId6"/>
              </a:rPr>
              <a:t>http://www.essexlocaloffer.org.uk/</a:t>
            </a:r>
            <a:r>
              <a:rPr lang="en-GB" altLang="en-US" sz="2800" dirty="0">
                <a:latin typeface="Arial" panose="020B0604020202020204" pitchFamily="34" charset="0"/>
                <a:cs typeface="Arial" panose="020B0604020202020204" pitchFamily="34" charset="0"/>
              </a:rPr>
              <a:t>  </a:t>
            </a:r>
          </a:p>
          <a:p>
            <a:r>
              <a:rPr lang="en-GB" altLang="en-US" sz="2800" dirty="0">
                <a:latin typeface="Arial" panose="020B0604020202020204" pitchFamily="34" charset="0"/>
                <a:cs typeface="Arial" panose="020B0604020202020204" pitchFamily="34" charset="0"/>
              </a:rPr>
              <a:t>Essex Active  - </a:t>
            </a:r>
            <a:r>
              <a:rPr lang="en-GB" altLang="en-US" sz="2800" dirty="0">
                <a:latin typeface="Arial" panose="020B0604020202020204" pitchFamily="34" charset="0"/>
                <a:cs typeface="Arial" panose="020B0604020202020204" pitchFamily="34" charset="0"/>
                <a:hlinkClick r:id="rId7"/>
              </a:rPr>
              <a:t>https://activities.essx.gov.uk/</a:t>
            </a:r>
            <a:endParaRPr lang="en-GB" altLang="en-US" sz="2800"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a:p>
            <a:endParaRPr lang="en-GB" altLang="en-US" dirty="0"/>
          </a:p>
          <a:p>
            <a:endParaRPr lang="en-GB" altLang="en-US" dirty="0"/>
          </a:p>
        </p:txBody>
      </p:sp>
      <p:sp>
        <p:nvSpPr>
          <p:cNvPr id="4" name="Slide Number Placeholder 3"/>
          <p:cNvSpPr>
            <a:spLocks noGrp="1"/>
          </p:cNvSpPr>
          <p:nvPr>
            <p:ph type="sldNum" sz="quarter" idx="12"/>
          </p:nvPr>
        </p:nvSpPr>
        <p:spPr/>
        <p:txBody>
          <a:bodyPr/>
          <a:lstStyle/>
          <a:p>
            <a:pPr>
              <a:defRPr/>
            </a:pPr>
            <a:fld id="{9EF44556-F630-4592-84F2-61153F886592}" type="slidenum">
              <a:rPr lang="en-US" smtClean="0"/>
              <a:pPr>
                <a:defRPr/>
              </a:pPr>
              <a:t>9</a:t>
            </a:fld>
            <a:endParaRPr lang="en-US" dirty="0">
              <a:solidFill>
                <a:schemeClr val="tx1"/>
              </a:solidFill>
            </a:endParaRPr>
          </a:p>
        </p:txBody>
      </p:sp>
      <p:pic>
        <p:nvPicPr>
          <p:cNvPr id="5"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64076"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9648862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3991</TotalTime>
  <Words>1783</Words>
  <Application>Microsoft Office PowerPoint</Application>
  <PresentationFormat>On-screen Show (4:3)</PresentationFormat>
  <Paragraphs>219</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MS PGothic</vt:lpstr>
      <vt:lpstr>MS PGothic</vt:lpstr>
      <vt:lpstr>Arial</vt:lpstr>
      <vt:lpstr>Calibri</vt:lpstr>
      <vt:lpstr>Symbol</vt:lpstr>
      <vt:lpstr>Times</vt:lpstr>
      <vt:lpstr>Wingdings</vt:lpstr>
      <vt:lpstr>Office Theme</vt:lpstr>
      <vt:lpstr>PowerPoint Presentation</vt:lpstr>
      <vt:lpstr>So if the need is Level 2 – what action could I take?</vt:lpstr>
      <vt:lpstr>Early Help Plan</vt:lpstr>
      <vt:lpstr>Team Around the Family meeting (TAF) </vt:lpstr>
      <vt:lpstr>Nominated Lead Practitioner Role </vt:lpstr>
      <vt:lpstr>Nominated Lead Practitioner Role </vt:lpstr>
      <vt:lpstr>Shared Family Assessment </vt:lpstr>
      <vt:lpstr>PowerPoint Presentation</vt:lpstr>
      <vt:lpstr>Finding out about services</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Help</dc:title>
  <dc:creator>Peter.Everett</dc:creator>
  <cp:lastModifiedBy>Alison Duguid, Lead for Pre-Birth - 19</cp:lastModifiedBy>
  <cp:revision>248</cp:revision>
  <cp:lastPrinted>2016-08-08T09:00:31Z</cp:lastPrinted>
  <dcterms:created xsi:type="dcterms:W3CDTF">2016-03-22T14:34:36Z</dcterms:created>
  <dcterms:modified xsi:type="dcterms:W3CDTF">2018-10-24T10:31:57Z</dcterms:modified>
</cp:coreProperties>
</file>