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13" r:id="rId1"/>
  </p:sldMasterIdLst>
  <p:notesMasterIdLst>
    <p:notesMasterId r:id="rId19"/>
  </p:notesMasterIdLst>
  <p:handoutMasterIdLst>
    <p:handoutMasterId r:id="rId20"/>
  </p:handoutMasterIdLst>
  <p:sldIdLst>
    <p:sldId id="323" r:id="rId2"/>
    <p:sldId id="277" r:id="rId3"/>
    <p:sldId id="306" r:id="rId4"/>
    <p:sldId id="273" r:id="rId5"/>
    <p:sldId id="292" r:id="rId6"/>
    <p:sldId id="324" r:id="rId7"/>
    <p:sldId id="331" r:id="rId8"/>
    <p:sldId id="293" r:id="rId9"/>
    <p:sldId id="325" r:id="rId10"/>
    <p:sldId id="328" r:id="rId11"/>
    <p:sldId id="294" r:id="rId12"/>
    <p:sldId id="326" r:id="rId13"/>
    <p:sldId id="329" r:id="rId14"/>
    <p:sldId id="295" r:id="rId15"/>
    <p:sldId id="327" r:id="rId16"/>
    <p:sldId id="330" r:id="rId17"/>
    <p:sldId id="270" r:id="rId18"/>
  </p:sldIdLst>
  <p:sldSz cx="9144000" cy="6858000" type="screen4x3"/>
  <p:notesSz cx="6810375" cy="9942513"/>
  <p:defaultTextStyle>
    <a:defPPr>
      <a:defRPr lang="en-US"/>
    </a:defPPr>
    <a:lvl1pPr algn="l" rtl="0" eaLnBrk="0" fontAlgn="base" hangingPunct="0">
      <a:spcBef>
        <a:spcPct val="0"/>
      </a:spcBef>
      <a:spcAft>
        <a:spcPct val="0"/>
      </a:spcAft>
      <a:defRPr sz="2400" kern="1200">
        <a:solidFill>
          <a:schemeClr val="tx1"/>
        </a:solidFill>
        <a:latin typeface="Times" charset="0"/>
        <a:ea typeface="MS PGothic" pitchFamily="34" charset="-128"/>
        <a:cs typeface="+mn-cs"/>
      </a:defRPr>
    </a:lvl1pPr>
    <a:lvl2pPr marL="457200" algn="l" rtl="0" eaLnBrk="0" fontAlgn="base" hangingPunct="0">
      <a:spcBef>
        <a:spcPct val="0"/>
      </a:spcBef>
      <a:spcAft>
        <a:spcPct val="0"/>
      </a:spcAft>
      <a:defRPr sz="2400" kern="1200">
        <a:solidFill>
          <a:schemeClr val="tx1"/>
        </a:solidFill>
        <a:latin typeface="Times" charset="0"/>
        <a:ea typeface="MS PGothic" pitchFamily="34" charset="-128"/>
        <a:cs typeface="+mn-cs"/>
      </a:defRPr>
    </a:lvl2pPr>
    <a:lvl3pPr marL="914400" algn="l" rtl="0" eaLnBrk="0" fontAlgn="base" hangingPunct="0">
      <a:spcBef>
        <a:spcPct val="0"/>
      </a:spcBef>
      <a:spcAft>
        <a:spcPct val="0"/>
      </a:spcAft>
      <a:defRPr sz="2400" kern="1200">
        <a:solidFill>
          <a:schemeClr val="tx1"/>
        </a:solidFill>
        <a:latin typeface="Times" charset="0"/>
        <a:ea typeface="MS PGothic" pitchFamily="34" charset="-128"/>
        <a:cs typeface="+mn-cs"/>
      </a:defRPr>
    </a:lvl3pPr>
    <a:lvl4pPr marL="1371600" algn="l" rtl="0" eaLnBrk="0" fontAlgn="base" hangingPunct="0">
      <a:spcBef>
        <a:spcPct val="0"/>
      </a:spcBef>
      <a:spcAft>
        <a:spcPct val="0"/>
      </a:spcAft>
      <a:defRPr sz="2400" kern="1200">
        <a:solidFill>
          <a:schemeClr val="tx1"/>
        </a:solidFill>
        <a:latin typeface="Times" charset="0"/>
        <a:ea typeface="MS PGothic" pitchFamily="34" charset="-128"/>
        <a:cs typeface="+mn-cs"/>
      </a:defRPr>
    </a:lvl4pPr>
    <a:lvl5pPr marL="1828800" algn="l" rtl="0" eaLnBrk="0" fontAlgn="base" hangingPunct="0">
      <a:spcBef>
        <a:spcPct val="0"/>
      </a:spcBef>
      <a:spcAft>
        <a:spcPct val="0"/>
      </a:spcAft>
      <a:defRPr sz="2400" kern="1200">
        <a:solidFill>
          <a:schemeClr val="tx1"/>
        </a:solidFill>
        <a:latin typeface="Times" charset="0"/>
        <a:ea typeface="MS PGothic" pitchFamily="34" charset="-128"/>
        <a:cs typeface="+mn-cs"/>
      </a:defRPr>
    </a:lvl5pPr>
    <a:lvl6pPr marL="2286000" algn="l" defTabSz="914400" rtl="0" eaLnBrk="1" latinLnBrk="0" hangingPunct="1">
      <a:defRPr sz="2400" kern="1200">
        <a:solidFill>
          <a:schemeClr val="tx1"/>
        </a:solidFill>
        <a:latin typeface="Times" charset="0"/>
        <a:ea typeface="MS PGothic" pitchFamily="34" charset="-128"/>
        <a:cs typeface="+mn-cs"/>
      </a:defRPr>
    </a:lvl6pPr>
    <a:lvl7pPr marL="2743200" algn="l" defTabSz="914400" rtl="0" eaLnBrk="1" latinLnBrk="0" hangingPunct="1">
      <a:defRPr sz="2400" kern="1200">
        <a:solidFill>
          <a:schemeClr val="tx1"/>
        </a:solidFill>
        <a:latin typeface="Times" charset="0"/>
        <a:ea typeface="MS PGothic" pitchFamily="34" charset="-128"/>
        <a:cs typeface="+mn-cs"/>
      </a:defRPr>
    </a:lvl7pPr>
    <a:lvl8pPr marL="3200400" algn="l" defTabSz="914400" rtl="0" eaLnBrk="1" latinLnBrk="0" hangingPunct="1">
      <a:defRPr sz="2400" kern="1200">
        <a:solidFill>
          <a:schemeClr val="tx1"/>
        </a:solidFill>
        <a:latin typeface="Times" charset="0"/>
        <a:ea typeface="MS PGothic" pitchFamily="34" charset="-128"/>
        <a:cs typeface="+mn-cs"/>
      </a:defRPr>
    </a:lvl8pPr>
    <a:lvl9pPr marL="3657600" algn="l" defTabSz="914400" rtl="0" eaLnBrk="1" latinLnBrk="0" hangingPunct="1">
      <a:defRPr sz="2400" kern="1200">
        <a:solidFill>
          <a:schemeClr val="tx1"/>
        </a:solidFill>
        <a:latin typeface="Times"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en.hammett" initials="kh" lastIdx="8" clrIdx="0"/>
  <p:cmAuthor id="1" name="liz.martlew" initials="lm"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FF5050"/>
    <a:srgbClr val="00FF99"/>
    <a:srgbClr val="66FF99"/>
    <a:srgbClr val="FF9933"/>
    <a:srgbClr val="FFCCFF"/>
    <a:srgbClr val="D9003A"/>
    <a:srgbClr val="1E9D8B"/>
    <a:srgbClr val="F3CF45"/>
    <a:srgbClr val="7731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5" autoAdjust="0"/>
    <p:restoredTop sz="73296" autoAdjust="0"/>
  </p:normalViewPr>
  <p:slideViewPr>
    <p:cSldViewPr>
      <p:cViewPr varScale="1">
        <p:scale>
          <a:sx n="53" d="100"/>
          <a:sy n="53" d="100"/>
        </p:scale>
        <p:origin x="183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defRPr sz="1200">
                <a:ea typeface="ＭＳ Ｐゴシック" charset="0"/>
              </a:defRPr>
            </a:lvl1pPr>
          </a:lstStyle>
          <a:p>
            <a:pPr>
              <a:defRPr/>
            </a:pPr>
            <a:endParaRPr lang="en-US" dirty="0"/>
          </a:p>
        </p:txBody>
      </p:sp>
      <p:sp>
        <p:nvSpPr>
          <p:cNvPr id="5123" name="Rectangle 3"/>
          <p:cNvSpPr>
            <a:spLocks noGrp="1" noChangeArrowheads="1"/>
          </p:cNvSpPr>
          <p:nvPr>
            <p:ph type="dt" sz="quarter" idx="1"/>
          </p:nvPr>
        </p:nvSpPr>
        <p:spPr bwMode="auto">
          <a:xfrm>
            <a:off x="3859212"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lgn="r">
              <a:defRPr sz="1200">
                <a:ea typeface="ＭＳ Ｐゴシック" charset="0"/>
              </a:defRPr>
            </a:lvl1pPr>
          </a:lstStyle>
          <a:p>
            <a:pPr>
              <a:defRPr/>
            </a:pPr>
            <a:endParaRPr lang="en-US" dirty="0"/>
          </a:p>
        </p:txBody>
      </p:sp>
      <p:sp>
        <p:nvSpPr>
          <p:cNvPr id="5124" name="Rectangle 4"/>
          <p:cNvSpPr>
            <a:spLocks noGrp="1" noChangeArrowheads="1"/>
          </p:cNvSpPr>
          <p:nvPr>
            <p:ph type="ftr" sz="quarter" idx="2"/>
          </p:nvPr>
        </p:nvSpPr>
        <p:spPr bwMode="auto">
          <a:xfrm>
            <a:off x="0" y="9445387"/>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defRPr sz="1200">
                <a:ea typeface="ＭＳ Ｐゴシック" charset="0"/>
              </a:defRPr>
            </a:lvl1pPr>
          </a:lstStyle>
          <a:p>
            <a:pPr>
              <a:defRPr/>
            </a:pPr>
            <a:endParaRPr lang="en-US" dirty="0"/>
          </a:p>
        </p:txBody>
      </p:sp>
      <p:sp>
        <p:nvSpPr>
          <p:cNvPr id="5125" name="Rectangle 5"/>
          <p:cNvSpPr>
            <a:spLocks noGrp="1" noChangeArrowheads="1"/>
          </p:cNvSpPr>
          <p:nvPr>
            <p:ph type="sldNum" sz="quarter" idx="3"/>
          </p:nvPr>
        </p:nvSpPr>
        <p:spPr bwMode="auto">
          <a:xfrm>
            <a:off x="3859212" y="9445387"/>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A76C424-72E7-44F4-AEE2-E8C0645FEBC6}" type="slidenum">
              <a:rPr lang="en-US"/>
              <a:pPr>
                <a:defRPr/>
              </a:pPr>
              <a:t>‹#›</a:t>
            </a:fld>
            <a:endParaRPr lang="en-US" dirty="0"/>
          </a:p>
        </p:txBody>
      </p:sp>
    </p:spTree>
    <p:extLst>
      <p:ext uri="{BB962C8B-B14F-4D97-AF65-F5344CB8AC3E}">
        <p14:creationId xmlns:p14="http://schemas.microsoft.com/office/powerpoint/2010/main" val="30814885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defRPr sz="1200">
                <a:ea typeface="ＭＳ Ｐゴシック" charset="0"/>
              </a:defRPr>
            </a:lvl1pPr>
          </a:lstStyle>
          <a:p>
            <a:pPr>
              <a:defRPr/>
            </a:pPr>
            <a:endParaRPr lang="en-US" dirty="0"/>
          </a:p>
        </p:txBody>
      </p:sp>
      <p:sp>
        <p:nvSpPr>
          <p:cNvPr id="16387" name="Rectangle 3"/>
          <p:cNvSpPr>
            <a:spLocks noGrp="1" noChangeArrowheads="1"/>
          </p:cNvSpPr>
          <p:nvPr>
            <p:ph type="dt" idx="1"/>
          </p:nvPr>
        </p:nvSpPr>
        <p:spPr bwMode="auto">
          <a:xfrm>
            <a:off x="3859212"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lgn="r">
              <a:defRPr sz="1200">
                <a:ea typeface="ＭＳ Ｐゴシック" charset="0"/>
              </a:defRPr>
            </a:lvl1pPr>
          </a:lstStyle>
          <a:p>
            <a:pPr>
              <a:defRPr/>
            </a:pPr>
            <a:endParaRPr lang="en-US" dirty="0"/>
          </a:p>
        </p:txBody>
      </p:sp>
      <p:sp>
        <p:nvSpPr>
          <p:cNvPr id="16388" name="Rectangle 4"/>
          <p:cNvSpPr>
            <a:spLocks noGrp="1" noRot="1" noChangeAspect="1" noChangeArrowheads="1" noTextEdit="1"/>
          </p:cNvSpPr>
          <p:nvPr>
            <p:ph type="sldImg" idx="2"/>
          </p:nvPr>
        </p:nvSpPr>
        <p:spPr bwMode="auto">
          <a:xfrm>
            <a:off x="920750" y="746125"/>
            <a:ext cx="4968875" cy="3727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6389" name="Rectangle 5"/>
          <p:cNvSpPr>
            <a:spLocks noGrp="1" noChangeArrowheads="1"/>
          </p:cNvSpPr>
          <p:nvPr>
            <p:ph type="body" sz="quarter" idx="3"/>
          </p:nvPr>
        </p:nvSpPr>
        <p:spPr bwMode="auto">
          <a:xfrm>
            <a:off x="908050" y="4722694"/>
            <a:ext cx="4994275" cy="4474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6390" name="Rectangle 6"/>
          <p:cNvSpPr>
            <a:spLocks noGrp="1" noChangeArrowheads="1"/>
          </p:cNvSpPr>
          <p:nvPr>
            <p:ph type="ftr" sz="quarter" idx="4"/>
          </p:nvPr>
        </p:nvSpPr>
        <p:spPr bwMode="auto">
          <a:xfrm>
            <a:off x="0" y="9445387"/>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defRPr sz="1200">
                <a:ea typeface="ＭＳ Ｐゴシック" charset="0"/>
              </a:defRPr>
            </a:lvl1pPr>
          </a:lstStyle>
          <a:p>
            <a:pPr>
              <a:defRPr/>
            </a:pPr>
            <a:endParaRPr lang="en-US" dirty="0"/>
          </a:p>
        </p:txBody>
      </p:sp>
      <p:sp>
        <p:nvSpPr>
          <p:cNvPr id="16391" name="Rectangle 7"/>
          <p:cNvSpPr>
            <a:spLocks noGrp="1" noChangeArrowheads="1"/>
          </p:cNvSpPr>
          <p:nvPr>
            <p:ph type="sldNum" sz="quarter" idx="5"/>
          </p:nvPr>
        </p:nvSpPr>
        <p:spPr bwMode="auto">
          <a:xfrm>
            <a:off x="3859212" y="9445387"/>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6DD214E-EFA1-4449-A914-56417C3A9286}" type="slidenum">
              <a:rPr lang="en-US"/>
              <a:pPr>
                <a:defRPr/>
              </a:pPr>
              <a:t>‹#›</a:t>
            </a:fld>
            <a:endParaRPr lang="en-US" dirty="0"/>
          </a:p>
        </p:txBody>
      </p:sp>
    </p:spTree>
    <p:extLst>
      <p:ext uri="{BB962C8B-B14F-4D97-AF65-F5344CB8AC3E}">
        <p14:creationId xmlns:p14="http://schemas.microsoft.com/office/powerpoint/2010/main" val="4823370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1pPr>
    <a:lvl2pPr marL="4572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b="1" dirty="0">
                <a:latin typeface="+mn-lt"/>
              </a:rPr>
              <a:t>Slide Number: 1 </a:t>
            </a:r>
          </a:p>
          <a:p>
            <a:endParaRPr lang="en-GB" sz="1100" b="1" dirty="0">
              <a:latin typeface="+mn-lt"/>
            </a:endParaRPr>
          </a:p>
          <a:p>
            <a:r>
              <a:rPr lang="en-GB" sz="1100" b="1" dirty="0">
                <a:latin typeface="+mn-lt"/>
              </a:rPr>
              <a:t>Learning Outcomes:</a:t>
            </a:r>
            <a:r>
              <a:rPr lang="en-GB" sz="1100" b="1" baseline="0" dirty="0">
                <a:latin typeface="+mn-lt"/>
              </a:rPr>
              <a:t>  </a:t>
            </a:r>
          </a:p>
          <a:p>
            <a:pPr marL="171450" indent="-171450">
              <a:buFont typeface="Arial" panose="020B0604020202020204" pitchFamily="34" charset="0"/>
              <a:buChar char="•"/>
            </a:pPr>
            <a:r>
              <a:rPr lang="en-GB" sz="1100" b="0" baseline="0" dirty="0">
                <a:latin typeface="+mn-lt"/>
              </a:rPr>
              <a:t>The Learner understands both the levels of need and the range of indicators that can be used to identify the appropriate level of need </a:t>
            </a:r>
          </a:p>
          <a:p>
            <a:pPr marL="171450" indent="-171450">
              <a:buFont typeface="Arial" panose="020B0604020202020204" pitchFamily="34" charset="0"/>
              <a:buChar char="•"/>
            </a:pPr>
            <a:r>
              <a:rPr lang="en-GB" sz="1100" b="0" baseline="0" dirty="0">
                <a:latin typeface="+mn-lt"/>
              </a:rPr>
              <a:t>The Learner is able to apply that understanding to their work with children, young people and families </a:t>
            </a:r>
            <a:endParaRPr lang="en-GB" sz="1100" b="0" dirty="0">
              <a:latin typeface="+mn-lt"/>
            </a:endParaRPr>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1</a:t>
            </a:fld>
            <a:endParaRPr lang="en-US" dirty="0"/>
          </a:p>
        </p:txBody>
      </p:sp>
    </p:spTree>
    <p:extLst>
      <p:ext uri="{BB962C8B-B14F-4D97-AF65-F5344CB8AC3E}">
        <p14:creationId xmlns:p14="http://schemas.microsoft.com/office/powerpoint/2010/main" val="20487143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a:t>
            </a:r>
            <a:r>
              <a:rPr lang="en-GB" sz="1100" b="1" baseline="0" dirty="0">
                <a:effectLst/>
                <a:latin typeface="+mn-lt"/>
                <a:ea typeface="Calibri"/>
              </a:rPr>
              <a:t> 10 </a:t>
            </a:r>
          </a:p>
          <a:p>
            <a:pPr marL="0" marR="0" indent="0" algn="l" defTabSz="914400" rtl="0" eaLnBrk="0" fontAlgn="base" latinLnBrk="0" hangingPunct="0">
              <a:lnSpc>
                <a:spcPct val="100000"/>
              </a:lnSpc>
              <a:spcBef>
                <a:spcPct val="30000"/>
              </a:spcBef>
              <a:spcAft>
                <a:spcPts val="0"/>
              </a:spcAft>
              <a:buClrTx/>
              <a:buSzTx/>
              <a:buFontTx/>
              <a:buNone/>
              <a:tabLst/>
              <a:defRPr/>
            </a:pPr>
            <a:r>
              <a:rPr lang="en-GB" sz="1100" b="1" dirty="0">
                <a:effectLst/>
                <a:latin typeface="+mn-lt"/>
                <a:ea typeface="Calibri"/>
              </a:rPr>
              <a:t>Title: </a:t>
            </a:r>
            <a:r>
              <a:rPr lang="en-GB" sz="1100" b="1" kern="1200" dirty="0">
                <a:solidFill>
                  <a:schemeClr val="tx1"/>
                </a:solidFill>
                <a:effectLst/>
                <a:latin typeface="+mn-lt"/>
                <a:ea typeface="Calibri"/>
                <a:cs typeface="+mn-cs"/>
              </a:rPr>
              <a:t>Title: Windscreen  - level</a:t>
            </a:r>
            <a:r>
              <a:rPr lang="en-GB" sz="1100" b="1" kern="1200" baseline="0" dirty="0">
                <a:solidFill>
                  <a:schemeClr val="tx1"/>
                </a:solidFill>
                <a:effectLst/>
                <a:latin typeface="+mn-lt"/>
                <a:ea typeface="Calibri"/>
                <a:cs typeface="+mn-cs"/>
              </a:rPr>
              <a:t> 2 Additional </a:t>
            </a:r>
            <a:r>
              <a:rPr lang="en-GB" sz="1100" b="1" kern="1200" dirty="0">
                <a:solidFill>
                  <a:schemeClr val="tx1"/>
                </a:solidFill>
                <a:effectLst/>
                <a:latin typeface="+mn-lt"/>
                <a:ea typeface="Calibri"/>
                <a:cs typeface="+mn-cs"/>
              </a:rPr>
              <a:t> </a:t>
            </a:r>
            <a:endParaRPr lang="en-GB" sz="1100" kern="1200" dirty="0">
              <a:solidFill>
                <a:schemeClr val="tx1"/>
              </a:solidFill>
              <a:effectLst/>
              <a:latin typeface="+mn-lt"/>
              <a:ea typeface="Calibri"/>
              <a:cs typeface="+mn-cs"/>
            </a:endParaRP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kern="1200" dirty="0">
                <a:solidFill>
                  <a:schemeClr val="tx1"/>
                </a:solidFill>
                <a:effectLst/>
                <a:latin typeface="+mn-lt"/>
                <a:ea typeface="Calibri"/>
                <a:cs typeface="+mn-cs"/>
              </a:rPr>
              <a:t>Key Messages</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Depending upon audience the Facilitator may wish to highlight parts of the information </a:t>
            </a:r>
          </a:p>
          <a:p>
            <a:pPr>
              <a:lnSpc>
                <a:spcPct val="100000"/>
              </a:lnSpc>
              <a:spcAft>
                <a:spcPts val="0"/>
              </a:spcAft>
            </a:pPr>
            <a:endParaRPr lang="en-GB" sz="1100" b="1" kern="1200" dirty="0">
              <a:solidFill>
                <a:schemeClr val="tx1"/>
              </a:solidFill>
              <a:effectLst/>
              <a:latin typeface="+mn-lt"/>
              <a:ea typeface="Calibri"/>
              <a:cs typeface="+mn-cs"/>
            </a:endParaRPr>
          </a:p>
          <a:p>
            <a:pPr>
              <a:lnSpc>
                <a:spcPct val="100000"/>
              </a:lnSpc>
              <a:spcAft>
                <a:spcPts val="0"/>
              </a:spcAft>
            </a:pPr>
            <a:r>
              <a:rPr lang="en-GB" sz="1100" b="1" kern="1200" dirty="0">
                <a:solidFill>
                  <a:schemeClr val="tx1"/>
                </a:solidFill>
                <a:effectLst/>
                <a:latin typeface="+mn-lt"/>
                <a:ea typeface="Calibri"/>
                <a:cs typeface="+mn-cs"/>
              </a:rPr>
              <a:t>Facilitator Notes  </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The wording</a:t>
            </a:r>
            <a:r>
              <a:rPr lang="en-GB" sz="1100" kern="1200" baseline="0" dirty="0">
                <a:solidFill>
                  <a:schemeClr val="tx1"/>
                </a:solidFill>
                <a:effectLst/>
                <a:latin typeface="+mn-lt"/>
                <a:ea typeface="Calibri"/>
                <a:cs typeface="+mn-cs"/>
              </a:rPr>
              <a:t> in the </a:t>
            </a:r>
            <a:r>
              <a:rPr lang="en-GB" sz="1100" kern="1200" dirty="0">
                <a:solidFill>
                  <a:schemeClr val="tx1"/>
                </a:solidFill>
                <a:effectLst/>
                <a:latin typeface="+mn-lt"/>
                <a:ea typeface="Calibri"/>
                <a:cs typeface="+mn-cs"/>
              </a:rPr>
              <a:t>following slides are excerpts from the Guidance document.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Each attendee should have their own copy.</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it has been circulated beforehand the following slides may be skipped over quickly.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not,</a:t>
            </a:r>
            <a:r>
              <a:rPr lang="en-GB" sz="1100" kern="1200" baseline="0" dirty="0">
                <a:solidFill>
                  <a:schemeClr val="tx1"/>
                </a:solidFill>
                <a:effectLst/>
                <a:latin typeface="+mn-lt"/>
                <a:ea typeface="Calibri"/>
                <a:cs typeface="+mn-cs"/>
              </a:rPr>
              <a:t> </a:t>
            </a:r>
            <a:r>
              <a:rPr lang="en-GB" sz="1100" kern="1200" dirty="0">
                <a:solidFill>
                  <a:schemeClr val="tx1"/>
                </a:solidFill>
                <a:effectLst/>
                <a:latin typeface="+mn-lt"/>
                <a:ea typeface="Calibri"/>
                <a:cs typeface="+mn-cs"/>
              </a:rPr>
              <a:t>depending on knowledge level of attendees, the Facilitator may wish to highlight parts of the information.</a:t>
            </a:r>
          </a:p>
          <a:p>
            <a:pPr>
              <a:lnSpc>
                <a:spcPct val="100000"/>
              </a:lnSpc>
              <a:spcAft>
                <a:spcPts val="0"/>
              </a:spcAft>
            </a:pPr>
            <a:r>
              <a:rPr lang="en-GB" sz="1100" kern="1200" dirty="0">
                <a:solidFill>
                  <a:schemeClr val="tx1"/>
                </a:solidFill>
                <a:effectLst/>
                <a:latin typeface="+mn-lt"/>
                <a:ea typeface="Calibri"/>
                <a:cs typeface="+mn-cs"/>
              </a:rPr>
              <a:t> </a:t>
            </a:r>
          </a:p>
          <a:p>
            <a:pPr>
              <a:lnSpc>
                <a:spcPct val="100000"/>
              </a:lnSpc>
              <a:spcAft>
                <a:spcPts val="0"/>
              </a:spcAft>
            </a:pPr>
            <a:r>
              <a:rPr lang="en-GB" sz="1100" b="1" kern="1200" dirty="0">
                <a:solidFill>
                  <a:schemeClr val="tx1"/>
                </a:solidFill>
                <a:effectLst/>
                <a:latin typeface="+mn-lt"/>
                <a:ea typeface="Calibri"/>
                <a:cs typeface="+mn-cs"/>
              </a:rPr>
              <a:t>Resources Required - </a:t>
            </a:r>
            <a:r>
              <a:rPr lang="en-GB" sz="1100" kern="1200" dirty="0">
                <a:solidFill>
                  <a:schemeClr val="tx1"/>
                </a:solidFill>
                <a:effectLst/>
                <a:latin typeface="+mn-lt"/>
                <a:ea typeface="Calibri"/>
                <a:cs typeface="+mn-cs"/>
              </a:rPr>
              <a:t>Copies of Guidance document or relevant extracts </a:t>
            </a:r>
          </a:p>
          <a:p>
            <a:pPr>
              <a:lnSpc>
                <a:spcPct val="115000"/>
              </a:lnSpc>
              <a:spcAft>
                <a:spcPts val="0"/>
              </a:spcAft>
            </a:pPr>
            <a:r>
              <a:rPr lang="en-GB" sz="1200" dirty="0">
                <a:effectLst/>
                <a:latin typeface="Calibri"/>
                <a:ea typeface="Calibri"/>
              </a:rPr>
              <a:t> </a:t>
            </a:r>
            <a:endParaRPr lang="en-GB" sz="1200" dirty="0">
              <a:effectLst/>
              <a:latin typeface="Arial"/>
              <a:ea typeface="Calibri"/>
            </a:endParaRPr>
          </a:p>
          <a:p>
            <a:pPr>
              <a:lnSpc>
                <a:spcPct val="100000"/>
              </a:lnSpc>
              <a:spcAft>
                <a:spcPts val="0"/>
              </a:spcAft>
            </a:pPr>
            <a:endParaRPr lang="en-GB" sz="1100" b="1" dirty="0">
              <a:effectLst/>
              <a:latin typeface="+mn-lt"/>
              <a:ea typeface="Calibri"/>
            </a:endParaRPr>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10</a:t>
            </a:fld>
            <a:endParaRPr lang="en-US" dirty="0"/>
          </a:p>
        </p:txBody>
      </p:sp>
    </p:spTree>
    <p:extLst>
      <p:ext uri="{BB962C8B-B14F-4D97-AF65-F5344CB8AC3E}">
        <p14:creationId xmlns:p14="http://schemas.microsoft.com/office/powerpoint/2010/main" val="26716988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 10</a:t>
            </a:r>
            <a:r>
              <a:rPr lang="en-GB" sz="1100" b="1" baseline="0" dirty="0">
                <a:effectLst/>
                <a:latin typeface="+mn-lt"/>
                <a:ea typeface="Calibri"/>
              </a:rPr>
              <a:t>  (</a:t>
            </a:r>
            <a:r>
              <a:rPr lang="en-GB" sz="1100" b="1" dirty="0">
                <a:effectLst/>
                <a:latin typeface="+mn-lt"/>
                <a:ea typeface="Calibri"/>
              </a:rPr>
              <a:t>Slide Numbers: 9 &amp;</a:t>
            </a:r>
            <a:r>
              <a:rPr lang="en-GB" sz="1100" b="1" baseline="0" dirty="0">
                <a:effectLst/>
                <a:latin typeface="+mn-lt"/>
                <a:ea typeface="Calibri"/>
              </a:rPr>
              <a:t> 10 contain the same information as 11 but displayed differently.  The Facilitator can prefer which one to use </a:t>
            </a:r>
            <a:endParaRPr lang="en-GB" sz="1100" b="1" dirty="0">
              <a:effectLst/>
              <a:latin typeface="+mn-lt"/>
              <a:ea typeface="Calibri"/>
            </a:endParaRPr>
          </a:p>
          <a:p>
            <a:pPr>
              <a:lnSpc>
                <a:spcPct val="100000"/>
              </a:lnSpc>
              <a:spcAft>
                <a:spcPts val="0"/>
              </a:spcAft>
            </a:pPr>
            <a:r>
              <a:rPr lang="en-GB" sz="1100" b="1" dirty="0">
                <a:effectLst/>
                <a:latin typeface="+mn-lt"/>
                <a:ea typeface="Calibri"/>
              </a:rPr>
              <a:t>Title: Effective Support Guidance &amp; support Windscreen  - levels  and indicators </a:t>
            </a:r>
            <a:endParaRPr lang="en-GB" sz="1100" dirty="0">
              <a:effectLst/>
              <a:latin typeface="+mn-lt"/>
              <a:ea typeface="Calibri"/>
            </a:endParaRP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kern="1200" dirty="0">
                <a:solidFill>
                  <a:schemeClr val="tx1"/>
                </a:solidFill>
                <a:effectLst/>
                <a:latin typeface="+mn-lt"/>
                <a:ea typeface="Calibri"/>
                <a:cs typeface="+mn-cs"/>
              </a:rPr>
              <a:t>Key Messages</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Depending upon audience the Facilitator may wish to highlight parts of the information </a:t>
            </a:r>
          </a:p>
          <a:p>
            <a:pPr>
              <a:lnSpc>
                <a:spcPct val="100000"/>
              </a:lnSpc>
              <a:spcAft>
                <a:spcPts val="0"/>
              </a:spcAft>
            </a:pPr>
            <a:endParaRPr lang="en-GB" sz="1100" b="1" kern="1200" dirty="0">
              <a:solidFill>
                <a:schemeClr val="tx1"/>
              </a:solidFill>
              <a:effectLst/>
              <a:latin typeface="+mn-lt"/>
              <a:ea typeface="Calibri"/>
              <a:cs typeface="+mn-cs"/>
            </a:endParaRPr>
          </a:p>
          <a:p>
            <a:pPr>
              <a:lnSpc>
                <a:spcPct val="100000"/>
              </a:lnSpc>
              <a:spcAft>
                <a:spcPts val="0"/>
              </a:spcAft>
            </a:pPr>
            <a:r>
              <a:rPr lang="en-GB" sz="1100" b="1" kern="1200" dirty="0">
                <a:solidFill>
                  <a:schemeClr val="tx1"/>
                </a:solidFill>
                <a:effectLst/>
                <a:latin typeface="+mn-lt"/>
                <a:ea typeface="Calibri"/>
                <a:cs typeface="+mn-cs"/>
              </a:rPr>
              <a:t>Facilitator Notes  </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The wording</a:t>
            </a:r>
            <a:r>
              <a:rPr lang="en-GB" sz="1100" kern="1200" baseline="0" dirty="0">
                <a:solidFill>
                  <a:schemeClr val="tx1"/>
                </a:solidFill>
                <a:effectLst/>
                <a:latin typeface="+mn-lt"/>
                <a:ea typeface="Calibri"/>
                <a:cs typeface="+mn-cs"/>
              </a:rPr>
              <a:t> in the </a:t>
            </a:r>
            <a:r>
              <a:rPr lang="en-GB" sz="1100" kern="1200" dirty="0">
                <a:solidFill>
                  <a:schemeClr val="tx1"/>
                </a:solidFill>
                <a:effectLst/>
                <a:latin typeface="+mn-lt"/>
                <a:ea typeface="Calibri"/>
                <a:cs typeface="+mn-cs"/>
              </a:rPr>
              <a:t>following slides are excerpts from the Guidance document.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Each attendee should have their own copy.</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it has been circulated beforehand the following slides may be skipped over quickly.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not,</a:t>
            </a:r>
            <a:r>
              <a:rPr lang="en-GB" sz="1100" kern="1200" baseline="0" dirty="0">
                <a:solidFill>
                  <a:schemeClr val="tx1"/>
                </a:solidFill>
                <a:effectLst/>
                <a:latin typeface="+mn-lt"/>
                <a:ea typeface="Calibri"/>
                <a:cs typeface="+mn-cs"/>
              </a:rPr>
              <a:t> </a:t>
            </a:r>
            <a:r>
              <a:rPr lang="en-GB" sz="1100" kern="1200" dirty="0">
                <a:solidFill>
                  <a:schemeClr val="tx1"/>
                </a:solidFill>
                <a:effectLst/>
                <a:latin typeface="+mn-lt"/>
                <a:ea typeface="Calibri"/>
                <a:cs typeface="+mn-cs"/>
              </a:rPr>
              <a:t>depending on knowledge level of attendees, the Facilitator may wish to highlight parts of the information.</a:t>
            </a:r>
          </a:p>
          <a:p>
            <a:pPr>
              <a:lnSpc>
                <a:spcPct val="100000"/>
              </a:lnSpc>
              <a:spcAft>
                <a:spcPts val="0"/>
              </a:spcAft>
            </a:pPr>
            <a:r>
              <a:rPr lang="en-GB" sz="1100" kern="1200" dirty="0">
                <a:solidFill>
                  <a:schemeClr val="tx1"/>
                </a:solidFill>
                <a:effectLst/>
                <a:latin typeface="+mn-lt"/>
                <a:ea typeface="Calibri"/>
                <a:cs typeface="+mn-cs"/>
              </a:rPr>
              <a:t> </a:t>
            </a:r>
          </a:p>
          <a:p>
            <a:pPr>
              <a:lnSpc>
                <a:spcPct val="100000"/>
              </a:lnSpc>
              <a:spcAft>
                <a:spcPts val="0"/>
              </a:spcAft>
            </a:pPr>
            <a:r>
              <a:rPr lang="en-GB" sz="1100" b="1" kern="1200" dirty="0">
                <a:solidFill>
                  <a:schemeClr val="tx1"/>
                </a:solidFill>
                <a:effectLst/>
                <a:latin typeface="+mn-lt"/>
                <a:ea typeface="Calibri"/>
                <a:cs typeface="+mn-cs"/>
              </a:rPr>
              <a:t>Resources Required - </a:t>
            </a:r>
            <a:r>
              <a:rPr lang="en-GB" sz="1100" kern="1200" dirty="0">
                <a:solidFill>
                  <a:schemeClr val="tx1"/>
                </a:solidFill>
                <a:effectLst/>
                <a:latin typeface="+mn-lt"/>
                <a:ea typeface="Calibri"/>
                <a:cs typeface="+mn-cs"/>
              </a:rPr>
              <a:t>Copies of Guidance document or relevant extracts </a:t>
            </a:r>
          </a:p>
          <a:p>
            <a:pPr>
              <a:lnSpc>
                <a:spcPct val="115000"/>
              </a:lnSpc>
              <a:spcAft>
                <a:spcPts val="0"/>
              </a:spcAft>
            </a:pPr>
            <a:r>
              <a:rPr lang="en-GB" sz="1100" dirty="0">
                <a:effectLst/>
                <a:latin typeface="+mn-lt"/>
                <a:ea typeface="Calibri"/>
              </a:rPr>
              <a:t> </a:t>
            </a:r>
          </a:p>
          <a:p>
            <a:endParaRPr lang="en-GB"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11</a:t>
            </a:fld>
            <a:endParaRPr lang="en-US" dirty="0"/>
          </a:p>
        </p:txBody>
      </p:sp>
    </p:spTree>
    <p:extLst>
      <p:ext uri="{BB962C8B-B14F-4D97-AF65-F5344CB8AC3E}">
        <p14:creationId xmlns:p14="http://schemas.microsoft.com/office/powerpoint/2010/main" val="40694141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Number(s) :</a:t>
            </a:r>
            <a:r>
              <a:rPr lang="en-GB" sz="1100" b="1" baseline="0" dirty="0">
                <a:effectLst/>
                <a:latin typeface="+mn-lt"/>
                <a:ea typeface="Calibri"/>
              </a:rPr>
              <a:t> 12 </a:t>
            </a:r>
            <a:r>
              <a:rPr lang="en-GB" sz="1100" b="1" i="1" dirty="0">
                <a:effectLst/>
                <a:latin typeface="+mn-lt"/>
                <a:ea typeface="Calibri"/>
              </a:rPr>
              <a:t>(Slide 11 &amp; 12 </a:t>
            </a:r>
            <a:r>
              <a:rPr lang="en-GB" sz="1100" b="1" i="1" baseline="0" dirty="0">
                <a:effectLst/>
                <a:latin typeface="+mn-lt"/>
                <a:ea typeface="Calibri"/>
              </a:rPr>
              <a:t>contain the same information but displayed differently.  The Facilitator can prefer which one to use )</a:t>
            </a:r>
            <a:endParaRPr lang="en-GB" sz="1100" i="1" dirty="0">
              <a:effectLst/>
              <a:latin typeface="+mn-lt"/>
              <a:ea typeface="Calibri"/>
            </a:endParaRPr>
          </a:p>
          <a:p>
            <a:pPr marL="0" marR="0" indent="0" algn="l" defTabSz="914400" rtl="0" eaLnBrk="0" fontAlgn="base" latinLnBrk="0" hangingPunct="0">
              <a:lnSpc>
                <a:spcPct val="100000"/>
              </a:lnSpc>
              <a:spcBef>
                <a:spcPct val="30000"/>
              </a:spcBef>
              <a:spcAft>
                <a:spcPts val="0"/>
              </a:spcAft>
              <a:buClrTx/>
              <a:buSzTx/>
              <a:buFontTx/>
              <a:buNone/>
              <a:tabLst/>
              <a:defRPr/>
            </a:pPr>
            <a:r>
              <a:rPr lang="en-GB" sz="1100" b="1" kern="1200" dirty="0">
                <a:solidFill>
                  <a:schemeClr val="tx1"/>
                </a:solidFill>
                <a:effectLst/>
                <a:latin typeface="+mn-lt"/>
                <a:ea typeface="Calibri"/>
                <a:cs typeface="+mn-cs"/>
              </a:rPr>
              <a:t>Title: Windscreen  - level</a:t>
            </a:r>
            <a:r>
              <a:rPr lang="en-GB" sz="1100" b="1" kern="1200" baseline="0" dirty="0">
                <a:solidFill>
                  <a:schemeClr val="tx1"/>
                </a:solidFill>
                <a:effectLst/>
                <a:latin typeface="+mn-lt"/>
                <a:ea typeface="Calibri"/>
                <a:cs typeface="+mn-cs"/>
              </a:rPr>
              <a:t> 3 Intensive </a:t>
            </a:r>
            <a:r>
              <a:rPr lang="en-GB" sz="1100" b="1" kern="1200" dirty="0">
                <a:solidFill>
                  <a:schemeClr val="tx1"/>
                </a:solidFill>
                <a:effectLst/>
                <a:latin typeface="+mn-lt"/>
                <a:ea typeface="Calibri"/>
                <a:cs typeface="+mn-cs"/>
              </a:rPr>
              <a:t> </a:t>
            </a:r>
            <a:endParaRPr lang="en-GB" sz="1100" kern="1200" dirty="0">
              <a:solidFill>
                <a:schemeClr val="tx1"/>
              </a:solidFill>
              <a:effectLst/>
              <a:latin typeface="+mn-lt"/>
              <a:ea typeface="Calibri"/>
              <a:cs typeface="+mn-cs"/>
            </a:endParaRPr>
          </a:p>
          <a:p>
            <a:pPr>
              <a:lnSpc>
                <a:spcPct val="100000"/>
              </a:lnSpc>
              <a:spcAft>
                <a:spcPts val="0"/>
              </a:spcAft>
            </a:pPr>
            <a:endParaRPr lang="en-GB" sz="1100" dirty="0">
              <a:effectLst/>
              <a:latin typeface="+mn-lt"/>
              <a:ea typeface="Calibri"/>
            </a:endParaRPr>
          </a:p>
          <a:p>
            <a:pPr>
              <a:lnSpc>
                <a:spcPct val="100000"/>
              </a:lnSpc>
              <a:spcAft>
                <a:spcPts val="0"/>
              </a:spcAft>
            </a:pPr>
            <a:r>
              <a:rPr lang="en-GB" sz="1100" b="1" kern="1200" dirty="0">
                <a:solidFill>
                  <a:schemeClr val="tx1"/>
                </a:solidFill>
                <a:effectLst/>
                <a:latin typeface="+mn-lt"/>
                <a:ea typeface="Calibri"/>
                <a:cs typeface="+mn-cs"/>
              </a:rPr>
              <a:t>Key Messages</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Depending upon audience the Facilitator may wish to highlight parts of the information </a:t>
            </a:r>
          </a:p>
          <a:p>
            <a:pPr>
              <a:lnSpc>
                <a:spcPct val="100000"/>
              </a:lnSpc>
              <a:spcAft>
                <a:spcPts val="0"/>
              </a:spcAft>
            </a:pPr>
            <a:endParaRPr lang="en-GB" sz="1100" b="1" kern="1200" dirty="0">
              <a:solidFill>
                <a:schemeClr val="tx1"/>
              </a:solidFill>
              <a:effectLst/>
              <a:latin typeface="+mn-lt"/>
              <a:ea typeface="Calibri"/>
              <a:cs typeface="+mn-cs"/>
            </a:endParaRPr>
          </a:p>
          <a:p>
            <a:pPr>
              <a:lnSpc>
                <a:spcPct val="100000"/>
              </a:lnSpc>
              <a:spcAft>
                <a:spcPts val="0"/>
              </a:spcAft>
            </a:pPr>
            <a:r>
              <a:rPr lang="en-GB" sz="1100" b="1" kern="1200" dirty="0">
                <a:solidFill>
                  <a:schemeClr val="tx1"/>
                </a:solidFill>
                <a:effectLst/>
                <a:latin typeface="+mn-lt"/>
                <a:ea typeface="Calibri"/>
                <a:cs typeface="+mn-cs"/>
              </a:rPr>
              <a:t>Facilitator Notes  </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The wording</a:t>
            </a:r>
            <a:r>
              <a:rPr lang="en-GB" sz="1100" kern="1200" baseline="0" dirty="0">
                <a:solidFill>
                  <a:schemeClr val="tx1"/>
                </a:solidFill>
                <a:effectLst/>
                <a:latin typeface="+mn-lt"/>
                <a:ea typeface="Calibri"/>
                <a:cs typeface="+mn-cs"/>
              </a:rPr>
              <a:t> in the </a:t>
            </a:r>
            <a:r>
              <a:rPr lang="en-GB" sz="1100" kern="1200" dirty="0">
                <a:solidFill>
                  <a:schemeClr val="tx1"/>
                </a:solidFill>
                <a:effectLst/>
                <a:latin typeface="+mn-lt"/>
                <a:ea typeface="Calibri"/>
                <a:cs typeface="+mn-cs"/>
              </a:rPr>
              <a:t>following slides are excerpts from the Guidance document.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Each attendee should have their own copy.</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it has been circulated beforehand the following slides may be skipped over quickly.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not,</a:t>
            </a:r>
            <a:r>
              <a:rPr lang="en-GB" sz="1100" kern="1200" baseline="0" dirty="0">
                <a:solidFill>
                  <a:schemeClr val="tx1"/>
                </a:solidFill>
                <a:effectLst/>
                <a:latin typeface="+mn-lt"/>
                <a:ea typeface="Calibri"/>
                <a:cs typeface="+mn-cs"/>
              </a:rPr>
              <a:t> </a:t>
            </a:r>
            <a:r>
              <a:rPr lang="en-GB" sz="1100" kern="1200" dirty="0">
                <a:solidFill>
                  <a:schemeClr val="tx1"/>
                </a:solidFill>
                <a:effectLst/>
                <a:latin typeface="+mn-lt"/>
                <a:ea typeface="Calibri"/>
                <a:cs typeface="+mn-cs"/>
              </a:rPr>
              <a:t>depending on knowledge level of attendees, the Facilitator may wish to highlight parts of the information.</a:t>
            </a:r>
          </a:p>
          <a:p>
            <a:pPr>
              <a:lnSpc>
                <a:spcPct val="100000"/>
              </a:lnSpc>
              <a:spcAft>
                <a:spcPts val="0"/>
              </a:spcAft>
            </a:pPr>
            <a:r>
              <a:rPr lang="en-GB" sz="1100" kern="1200" dirty="0">
                <a:solidFill>
                  <a:schemeClr val="tx1"/>
                </a:solidFill>
                <a:effectLst/>
                <a:latin typeface="+mn-lt"/>
                <a:ea typeface="Calibri"/>
                <a:cs typeface="+mn-cs"/>
              </a:rPr>
              <a:t> </a:t>
            </a:r>
          </a:p>
          <a:p>
            <a:pPr>
              <a:lnSpc>
                <a:spcPct val="100000"/>
              </a:lnSpc>
              <a:spcAft>
                <a:spcPts val="0"/>
              </a:spcAft>
            </a:pPr>
            <a:r>
              <a:rPr lang="en-GB" sz="1100" b="1" kern="1200" dirty="0">
                <a:solidFill>
                  <a:schemeClr val="tx1"/>
                </a:solidFill>
                <a:effectLst/>
                <a:latin typeface="+mn-lt"/>
                <a:ea typeface="Calibri"/>
                <a:cs typeface="+mn-cs"/>
              </a:rPr>
              <a:t>Resources Required - </a:t>
            </a:r>
            <a:r>
              <a:rPr lang="en-GB" sz="1100" kern="1200" dirty="0">
                <a:solidFill>
                  <a:schemeClr val="tx1"/>
                </a:solidFill>
                <a:effectLst/>
                <a:latin typeface="+mn-lt"/>
                <a:ea typeface="Calibri"/>
                <a:cs typeface="+mn-cs"/>
              </a:rPr>
              <a:t>Copies of Guidance document or relevant extracts </a:t>
            </a:r>
          </a:p>
          <a:p>
            <a:pPr>
              <a:lnSpc>
                <a:spcPct val="100000"/>
              </a:lnSpc>
              <a:spcAft>
                <a:spcPts val="0"/>
              </a:spcAft>
            </a:pPr>
            <a:r>
              <a:rPr lang="en-GB" sz="1100" dirty="0">
                <a:effectLst/>
                <a:latin typeface="+mn-lt"/>
                <a:ea typeface="Calibri"/>
              </a:rPr>
              <a:t> </a:t>
            </a:r>
          </a:p>
          <a:p>
            <a:pPr>
              <a:lnSpc>
                <a:spcPct val="115000"/>
              </a:lnSpc>
              <a:spcAft>
                <a:spcPts val="0"/>
              </a:spcAft>
            </a:pPr>
            <a:endParaRPr lang="en-GB" sz="1100" b="1" dirty="0">
              <a:effectLst/>
              <a:latin typeface="+mn-lt"/>
              <a:ea typeface="Calibri"/>
            </a:endParaRPr>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12</a:t>
            </a:fld>
            <a:endParaRPr lang="en-US" dirty="0"/>
          </a:p>
        </p:txBody>
      </p:sp>
    </p:spTree>
    <p:extLst>
      <p:ext uri="{BB962C8B-B14F-4D97-AF65-F5344CB8AC3E}">
        <p14:creationId xmlns:p14="http://schemas.microsoft.com/office/powerpoint/2010/main" val="25515803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 13 </a:t>
            </a:r>
          </a:p>
          <a:p>
            <a:pPr>
              <a:lnSpc>
                <a:spcPct val="100000"/>
              </a:lnSpc>
              <a:spcAft>
                <a:spcPts val="0"/>
              </a:spcAft>
            </a:pPr>
            <a:r>
              <a:rPr lang="en-GB" sz="1100" b="1" dirty="0">
                <a:effectLst/>
                <a:latin typeface="+mn-lt"/>
                <a:ea typeface="Calibri"/>
              </a:rPr>
              <a:t>Title: </a:t>
            </a:r>
            <a:r>
              <a:rPr lang="en-GB" sz="1100" b="1" kern="1200" dirty="0">
                <a:solidFill>
                  <a:schemeClr val="tx1"/>
                </a:solidFill>
                <a:effectLst/>
                <a:latin typeface="+mn-lt"/>
                <a:ea typeface="Calibri"/>
                <a:cs typeface="+mn-cs"/>
              </a:rPr>
              <a:t>Windscreen  - level</a:t>
            </a:r>
            <a:r>
              <a:rPr lang="en-GB" sz="1100" b="1" kern="1200" baseline="0" dirty="0">
                <a:solidFill>
                  <a:schemeClr val="tx1"/>
                </a:solidFill>
                <a:effectLst/>
                <a:latin typeface="+mn-lt"/>
                <a:ea typeface="Calibri"/>
                <a:cs typeface="+mn-cs"/>
              </a:rPr>
              <a:t> 3 Intensive </a:t>
            </a:r>
            <a:endParaRPr lang="en-GB" sz="1100" dirty="0">
              <a:effectLst/>
              <a:latin typeface="+mn-lt"/>
              <a:ea typeface="Calibri"/>
            </a:endParaRP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kern="1200" dirty="0">
                <a:solidFill>
                  <a:schemeClr val="tx1"/>
                </a:solidFill>
                <a:effectLst/>
                <a:latin typeface="+mn-lt"/>
                <a:ea typeface="Calibri"/>
                <a:cs typeface="+mn-cs"/>
              </a:rPr>
              <a:t>Key Messages</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Depending upon audience the Facilitator may wish to highlight parts of the information </a:t>
            </a:r>
          </a:p>
          <a:p>
            <a:pPr>
              <a:lnSpc>
                <a:spcPct val="100000"/>
              </a:lnSpc>
              <a:spcAft>
                <a:spcPts val="0"/>
              </a:spcAft>
            </a:pPr>
            <a:endParaRPr lang="en-GB" sz="1100" b="1" kern="1200" dirty="0">
              <a:solidFill>
                <a:schemeClr val="tx1"/>
              </a:solidFill>
              <a:effectLst/>
              <a:latin typeface="+mn-lt"/>
              <a:ea typeface="Calibri"/>
              <a:cs typeface="+mn-cs"/>
            </a:endParaRPr>
          </a:p>
          <a:p>
            <a:pPr>
              <a:lnSpc>
                <a:spcPct val="100000"/>
              </a:lnSpc>
              <a:spcAft>
                <a:spcPts val="0"/>
              </a:spcAft>
            </a:pPr>
            <a:r>
              <a:rPr lang="en-GB" sz="1100" b="1" kern="1200" dirty="0">
                <a:solidFill>
                  <a:schemeClr val="tx1"/>
                </a:solidFill>
                <a:effectLst/>
                <a:latin typeface="+mn-lt"/>
                <a:ea typeface="Calibri"/>
                <a:cs typeface="+mn-cs"/>
              </a:rPr>
              <a:t>Facilitator Notes  </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The wording</a:t>
            </a:r>
            <a:r>
              <a:rPr lang="en-GB" sz="1100" kern="1200" baseline="0" dirty="0">
                <a:solidFill>
                  <a:schemeClr val="tx1"/>
                </a:solidFill>
                <a:effectLst/>
                <a:latin typeface="+mn-lt"/>
                <a:ea typeface="Calibri"/>
                <a:cs typeface="+mn-cs"/>
              </a:rPr>
              <a:t> in the </a:t>
            </a:r>
            <a:r>
              <a:rPr lang="en-GB" sz="1100" kern="1200" dirty="0">
                <a:solidFill>
                  <a:schemeClr val="tx1"/>
                </a:solidFill>
                <a:effectLst/>
                <a:latin typeface="+mn-lt"/>
                <a:ea typeface="Calibri"/>
                <a:cs typeface="+mn-cs"/>
              </a:rPr>
              <a:t>following slides are excerpts from the Guidance document.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Each attendee should have their own copy.</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it has been circulated beforehand the following slides may be skipped over quickly.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not,</a:t>
            </a:r>
            <a:r>
              <a:rPr lang="en-GB" sz="1100" kern="1200" baseline="0" dirty="0">
                <a:solidFill>
                  <a:schemeClr val="tx1"/>
                </a:solidFill>
                <a:effectLst/>
                <a:latin typeface="+mn-lt"/>
                <a:ea typeface="Calibri"/>
                <a:cs typeface="+mn-cs"/>
              </a:rPr>
              <a:t> </a:t>
            </a:r>
            <a:r>
              <a:rPr lang="en-GB" sz="1100" kern="1200" dirty="0">
                <a:solidFill>
                  <a:schemeClr val="tx1"/>
                </a:solidFill>
                <a:effectLst/>
                <a:latin typeface="+mn-lt"/>
                <a:ea typeface="Calibri"/>
                <a:cs typeface="+mn-cs"/>
              </a:rPr>
              <a:t>depending on knowledge level of attendees, the Facilitator may wish to highlight parts of the information.</a:t>
            </a:r>
          </a:p>
          <a:p>
            <a:pPr>
              <a:lnSpc>
                <a:spcPct val="100000"/>
              </a:lnSpc>
              <a:spcAft>
                <a:spcPts val="0"/>
              </a:spcAft>
            </a:pPr>
            <a:r>
              <a:rPr lang="en-GB" sz="1100" kern="1200" dirty="0">
                <a:solidFill>
                  <a:schemeClr val="tx1"/>
                </a:solidFill>
                <a:effectLst/>
                <a:latin typeface="+mn-lt"/>
                <a:ea typeface="Calibri"/>
                <a:cs typeface="+mn-cs"/>
              </a:rPr>
              <a:t> </a:t>
            </a:r>
          </a:p>
          <a:p>
            <a:pPr>
              <a:lnSpc>
                <a:spcPct val="100000"/>
              </a:lnSpc>
              <a:spcAft>
                <a:spcPts val="0"/>
              </a:spcAft>
            </a:pPr>
            <a:r>
              <a:rPr lang="en-GB" sz="1100" b="1" kern="1200" dirty="0">
                <a:solidFill>
                  <a:schemeClr val="tx1"/>
                </a:solidFill>
                <a:effectLst/>
                <a:latin typeface="+mn-lt"/>
                <a:ea typeface="Calibri"/>
                <a:cs typeface="+mn-cs"/>
              </a:rPr>
              <a:t>Resources Required - </a:t>
            </a:r>
            <a:r>
              <a:rPr lang="en-GB" sz="1100" kern="1200" dirty="0">
                <a:solidFill>
                  <a:schemeClr val="tx1"/>
                </a:solidFill>
                <a:effectLst/>
                <a:latin typeface="+mn-lt"/>
                <a:ea typeface="Calibri"/>
                <a:cs typeface="+mn-cs"/>
              </a:rPr>
              <a:t>Copies of Guidance document or relevant extracts </a:t>
            </a:r>
          </a:p>
          <a:p>
            <a:pPr>
              <a:lnSpc>
                <a:spcPct val="100000"/>
              </a:lnSpc>
              <a:spcAft>
                <a:spcPts val="0"/>
              </a:spcAft>
            </a:pPr>
            <a:r>
              <a:rPr lang="en-GB" sz="1100" dirty="0">
                <a:effectLst/>
                <a:latin typeface="+mn-lt"/>
                <a:ea typeface="Calibri"/>
              </a:rPr>
              <a:t> </a:t>
            </a:r>
          </a:p>
          <a:p>
            <a:endParaRPr lang="en-GB"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13</a:t>
            </a:fld>
            <a:endParaRPr lang="en-US" dirty="0"/>
          </a:p>
        </p:txBody>
      </p:sp>
    </p:spTree>
    <p:extLst>
      <p:ext uri="{BB962C8B-B14F-4D97-AF65-F5344CB8AC3E}">
        <p14:creationId xmlns:p14="http://schemas.microsoft.com/office/powerpoint/2010/main" val="40694141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 14 (Slide  14</a:t>
            </a:r>
            <a:r>
              <a:rPr lang="en-GB" sz="1100" b="1" baseline="0" dirty="0">
                <a:effectLst/>
                <a:latin typeface="+mn-lt"/>
                <a:ea typeface="Calibri"/>
              </a:rPr>
              <a:t> &amp; 15 contain the same information but displayed differently.  The Facilitator can prefer which one to use)</a:t>
            </a:r>
            <a:endParaRPr lang="en-GB" sz="1100" b="1" dirty="0">
              <a:effectLst/>
              <a:latin typeface="+mn-lt"/>
              <a:ea typeface="Calibri"/>
            </a:endParaRPr>
          </a:p>
          <a:p>
            <a:pPr>
              <a:lnSpc>
                <a:spcPct val="100000"/>
              </a:lnSpc>
              <a:spcAft>
                <a:spcPts val="0"/>
              </a:spcAft>
            </a:pPr>
            <a:r>
              <a:rPr lang="en-GB" sz="1100" b="1" dirty="0">
                <a:effectLst/>
                <a:latin typeface="+mn-lt"/>
                <a:ea typeface="Calibri"/>
              </a:rPr>
              <a:t>Title: </a:t>
            </a:r>
            <a:r>
              <a:rPr lang="en-GB" sz="1100" b="1" kern="1200" dirty="0">
                <a:solidFill>
                  <a:schemeClr val="tx1"/>
                </a:solidFill>
                <a:effectLst/>
                <a:latin typeface="+mn-lt"/>
                <a:ea typeface="Calibri"/>
                <a:cs typeface="+mn-cs"/>
              </a:rPr>
              <a:t>Windscreen  - level</a:t>
            </a:r>
            <a:r>
              <a:rPr lang="en-GB" sz="1100" b="1" kern="1200" baseline="0" dirty="0">
                <a:solidFill>
                  <a:schemeClr val="tx1"/>
                </a:solidFill>
                <a:effectLst/>
                <a:latin typeface="+mn-lt"/>
                <a:ea typeface="Calibri"/>
                <a:cs typeface="+mn-cs"/>
              </a:rPr>
              <a:t> 4 Specialist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kern="1200" dirty="0">
                <a:solidFill>
                  <a:schemeClr val="tx1"/>
                </a:solidFill>
                <a:effectLst/>
                <a:latin typeface="+mn-lt"/>
                <a:ea typeface="Calibri"/>
                <a:cs typeface="+mn-cs"/>
              </a:rPr>
              <a:t>Key Messages</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Depending upon audience the Facilitator may wish to highlight parts of the information </a:t>
            </a:r>
          </a:p>
          <a:p>
            <a:pPr>
              <a:lnSpc>
                <a:spcPct val="100000"/>
              </a:lnSpc>
              <a:spcAft>
                <a:spcPts val="0"/>
              </a:spcAft>
            </a:pPr>
            <a:endParaRPr lang="en-GB" sz="1100" b="1" kern="1200" dirty="0">
              <a:solidFill>
                <a:schemeClr val="tx1"/>
              </a:solidFill>
              <a:effectLst/>
              <a:latin typeface="+mn-lt"/>
              <a:ea typeface="Calibri"/>
              <a:cs typeface="+mn-cs"/>
            </a:endParaRPr>
          </a:p>
          <a:p>
            <a:pPr>
              <a:lnSpc>
                <a:spcPct val="100000"/>
              </a:lnSpc>
              <a:spcAft>
                <a:spcPts val="0"/>
              </a:spcAft>
            </a:pPr>
            <a:r>
              <a:rPr lang="en-GB" sz="1100" b="1" kern="1200" dirty="0">
                <a:solidFill>
                  <a:schemeClr val="tx1"/>
                </a:solidFill>
                <a:effectLst/>
                <a:latin typeface="+mn-lt"/>
                <a:ea typeface="Calibri"/>
                <a:cs typeface="+mn-cs"/>
              </a:rPr>
              <a:t>Facilitator Notes  </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The wording</a:t>
            </a:r>
            <a:r>
              <a:rPr lang="en-GB" sz="1100" kern="1200" baseline="0" dirty="0">
                <a:solidFill>
                  <a:schemeClr val="tx1"/>
                </a:solidFill>
                <a:effectLst/>
                <a:latin typeface="+mn-lt"/>
                <a:ea typeface="Calibri"/>
                <a:cs typeface="+mn-cs"/>
              </a:rPr>
              <a:t> in the </a:t>
            </a:r>
            <a:r>
              <a:rPr lang="en-GB" sz="1100" kern="1200" dirty="0">
                <a:solidFill>
                  <a:schemeClr val="tx1"/>
                </a:solidFill>
                <a:effectLst/>
                <a:latin typeface="+mn-lt"/>
                <a:ea typeface="Calibri"/>
                <a:cs typeface="+mn-cs"/>
              </a:rPr>
              <a:t>following slides are excerpts from the Guidance document.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Each attendee should have their own copy.</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it has been circulated beforehand the following slides may be skipped over quickly.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not,</a:t>
            </a:r>
            <a:r>
              <a:rPr lang="en-GB" sz="1100" kern="1200" baseline="0" dirty="0">
                <a:solidFill>
                  <a:schemeClr val="tx1"/>
                </a:solidFill>
                <a:effectLst/>
                <a:latin typeface="+mn-lt"/>
                <a:ea typeface="Calibri"/>
                <a:cs typeface="+mn-cs"/>
              </a:rPr>
              <a:t> </a:t>
            </a:r>
            <a:r>
              <a:rPr lang="en-GB" sz="1100" kern="1200" dirty="0">
                <a:solidFill>
                  <a:schemeClr val="tx1"/>
                </a:solidFill>
                <a:effectLst/>
                <a:latin typeface="+mn-lt"/>
                <a:ea typeface="Calibri"/>
                <a:cs typeface="+mn-cs"/>
              </a:rPr>
              <a:t>depending on knowledge level of attendees, the Facilitator may wish to highlight parts of the information.</a:t>
            </a:r>
          </a:p>
          <a:p>
            <a:pPr>
              <a:lnSpc>
                <a:spcPct val="100000"/>
              </a:lnSpc>
              <a:spcAft>
                <a:spcPts val="0"/>
              </a:spcAft>
            </a:pPr>
            <a:r>
              <a:rPr lang="en-GB" sz="1100" kern="1200" dirty="0">
                <a:solidFill>
                  <a:schemeClr val="tx1"/>
                </a:solidFill>
                <a:effectLst/>
                <a:latin typeface="+mn-lt"/>
                <a:ea typeface="Calibri"/>
                <a:cs typeface="+mn-cs"/>
              </a:rPr>
              <a:t> </a:t>
            </a:r>
          </a:p>
          <a:p>
            <a:pPr>
              <a:lnSpc>
                <a:spcPct val="100000"/>
              </a:lnSpc>
              <a:spcAft>
                <a:spcPts val="0"/>
              </a:spcAft>
            </a:pPr>
            <a:r>
              <a:rPr lang="en-GB" sz="1100" b="1" kern="1200" dirty="0">
                <a:solidFill>
                  <a:schemeClr val="tx1"/>
                </a:solidFill>
                <a:effectLst/>
                <a:latin typeface="+mn-lt"/>
                <a:ea typeface="Calibri"/>
                <a:cs typeface="+mn-cs"/>
              </a:rPr>
              <a:t>Resources Required - </a:t>
            </a:r>
            <a:r>
              <a:rPr lang="en-GB" sz="1100" kern="1200" dirty="0">
                <a:solidFill>
                  <a:schemeClr val="tx1"/>
                </a:solidFill>
                <a:effectLst/>
                <a:latin typeface="+mn-lt"/>
                <a:ea typeface="Calibri"/>
                <a:cs typeface="+mn-cs"/>
              </a:rPr>
              <a:t>Copies of Guidance document or relevant extracts </a:t>
            </a:r>
          </a:p>
          <a:p>
            <a:pPr>
              <a:lnSpc>
                <a:spcPct val="100000"/>
              </a:lnSpc>
              <a:spcAft>
                <a:spcPts val="0"/>
              </a:spcAft>
            </a:pPr>
            <a:r>
              <a:rPr lang="en-GB" sz="1100" dirty="0">
                <a:effectLst/>
                <a:latin typeface="+mn-lt"/>
                <a:ea typeface="Calibri"/>
              </a:rPr>
              <a:t> </a:t>
            </a:r>
          </a:p>
          <a:p>
            <a:pPr>
              <a:lnSpc>
                <a:spcPct val="100000"/>
              </a:lnSpc>
              <a:spcAft>
                <a:spcPts val="0"/>
              </a:spcAft>
            </a:pPr>
            <a:r>
              <a:rPr lang="en-GB" sz="1100" dirty="0">
                <a:effectLst/>
                <a:latin typeface="+mn-lt"/>
                <a:ea typeface="Calibri"/>
              </a:rPr>
              <a:t> </a:t>
            </a:r>
          </a:p>
          <a:p>
            <a:pPr>
              <a:lnSpc>
                <a:spcPct val="100000"/>
              </a:lnSpc>
            </a:pPr>
            <a:endParaRPr lang="en-GB" sz="1100" dirty="0">
              <a:latin typeface="+mn-lt"/>
            </a:endParaRPr>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14</a:t>
            </a:fld>
            <a:endParaRPr lang="en-US" dirty="0"/>
          </a:p>
        </p:txBody>
      </p:sp>
    </p:spTree>
    <p:extLst>
      <p:ext uri="{BB962C8B-B14F-4D97-AF65-F5344CB8AC3E}">
        <p14:creationId xmlns:p14="http://schemas.microsoft.com/office/powerpoint/2010/main" val="332296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a:t>
            </a:r>
            <a:r>
              <a:rPr lang="en-GB" sz="1100" b="1" baseline="0" dirty="0">
                <a:effectLst/>
                <a:latin typeface="+mn-lt"/>
                <a:ea typeface="Calibri"/>
              </a:rPr>
              <a:t> 15 (</a:t>
            </a:r>
            <a:r>
              <a:rPr lang="en-GB" sz="1100" b="1" i="1" dirty="0">
                <a:effectLst/>
                <a:latin typeface="+mn-lt"/>
                <a:ea typeface="Calibri"/>
              </a:rPr>
              <a:t>Slide 14 &amp; 15 </a:t>
            </a:r>
            <a:r>
              <a:rPr lang="en-GB" sz="1100" b="1" i="1" baseline="0" dirty="0">
                <a:effectLst/>
                <a:latin typeface="+mn-lt"/>
                <a:ea typeface="Calibri"/>
              </a:rPr>
              <a:t>contain the same information  but displayed differently.  The Facilitator can prefer which one to use )</a:t>
            </a:r>
            <a:endParaRPr lang="en-GB" sz="1100" b="1" dirty="0">
              <a:effectLst/>
              <a:latin typeface="+mn-lt"/>
              <a:ea typeface="Calibri"/>
            </a:endParaRPr>
          </a:p>
          <a:p>
            <a:pPr>
              <a:lnSpc>
                <a:spcPct val="100000"/>
              </a:lnSpc>
              <a:spcAft>
                <a:spcPts val="0"/>
              </a:spcAft>
            </a:pPr>
            <a:r>
              <a:rPr lang="en-GB" sz="1100" b="1" dirty="0">
                <a:effectLst/>
                <a:latin typeface="+mn-lt"/>
                <a:ea typeface="Calibri"/>
              </a:rPr>
              <a:t>Title: </a:t>
            </a:r>
            <a:r>
              <a:rPr lang="en-GB" sz="1100" b="1" kern="1200" dirty="0">
                <a:solidFill>
                  <a:schemeClr val="tx1"/>
                </a:solidFill>
                <a:effectLst/>
                <a:latin typeface="+mn-lt"/>
                <a:ea typeface="Calibri"/>
                <a:cs typeface="+mn-cs"/>
              </a:rPr>
              <a:t>Windscreen  - level</a:t>
            </a:r>
            <a:r>
              <a:rPr lang="en-GB" sz="1100" b="1" kern="1200" baseline="0" dirty="0">
                <a:solidFill>
                  <a:schemeClr val="tx1"/>
                </a:solidFill>
                <a:effectLst/>
                <a:latin typeface="+mn-lt"/>
                <a:ea typeface="Calibri"/>
                <a:cs typeface="+mn-cs"/>
              </a:rPr>
              <a:t> 4 Specialist  </a:t>
            </a:r>
            <a:endParaRPr lang="en-GB" sz="1100" dirty="0">
              <a:effectLst/>
              <a:latin typeface="+mn-lt"/>
              <a:ea typeface="Calibri"/>
            </a:endParaRP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kern="1200" dirty="0">
                <a:solidFill>
                  <a:schemeClr val="tx1"/>
                </a:solidFill>
                <a:effectLst/>
                <a:latin typeface="+mn-lt"/>
                <a:ea typeface="Calibri"/>
                <a:cs typeface="+mn-cs"/>
              </a:rPr>
              <a:t>Key Messages</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Depending upon audience the Facilitator may wish to highlight parts of the information </a:t>
            </a:r>
          </a:p>
          <a:p>
            <a:pPr>
              <a:lnSpc>
                <a:spcPct val="100000"/>
              </a:lnSpc>
              <a:spcAft>
                <a:spcPts val="0"/>
              </a:spcAft>
            </a:pPr>
            <a:endParaRPr lang="en-GB" sz="1100" b="1" kern="1200" dirty="0">
              <a:solidFill>
                <a:schemeClr val="tx1"/>
              </a:solidFill>
              <a:effectLst/>
              <a:latin typeface="+mn-lt"/>
              <a:ea typeface="Calibri"/>
              <a:cs typeface="+mn-cs"/>
            </a:endParaRPr>
          </a:p>
          <a:p>
            <a:pPr>
              <a:lnSpc>
                <a:spcPct val="100000"/>
              </a:lnSpc>
              <a:spcAft>
                <a:spcPts val="0"/>
              </a:spcAft>
            </a:pPr>
            <a:r>
              <a:rPr lang="en-GB" sz="1100" b="1" kern="1200" dirty="0">
                <a:solidFill>
                  <a:schemeClr val="tx1"/>
                </a:solidFill>
                <a:effectLst/>
                <a:latin typeface="+mn-lt"/>
                <a:ea typeface="Calibri"/>
                <a:cs typeface="+mn-cs"/>
              </a:rPr>
              <a:t>Facilitator Notes  </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The wording</a:t>
            </a:r>
            <a:r>
              <a:rPr lang="en-GB" sz="1100" kern="1200" baseline="0" dirty="0">
                <a:solidFill>
                  <a:schemeClr val="tx1"/>
                </a:solidFill>
                <a:effectLst/>
                <a:latin typeface="+mn-lt"/>
                <a:ea typeface="Calibri"/>
                <a:cs typeface="+mn-cs"/>
              </a:rPr>
              <a:t> in the </a:t>
            </a:r>
            <a:r>
              <a:rPr lang="en-GB" sz="1100" kern="1200" dirty="0">
                <a:solidFill>
                  <a:schemeClr val="tx1"/>
                </a:solidFill>
                <a:effectLst/>
                <a:latin typeface="+mn-lt"/>
                <a:ea typeface="Calibri"/>
                <a:cs typeface="+mn-cs"/>
              </a:rPr>
              <a:t>following slides are excerpts from the Guidance document.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Each attendee should have their own copy.</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it has been circulated beforehand the following slides may be skipped over quickly.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not,</a:t>
            </a:r>
            <a:r>
              <a:rPr lang="en-GB" sz="1100" kern="1200" baseline="0" dirty="0">
                <a:solidFill>
                  <a:schemeClr val="tx1"/>
                </a:solidFill>
                <a:effectLst/>
                <a:latin typeface="+mn-lt"/>
                <a:ea typeface="Calibri"/>
                <a:cs typeface="+mn-cs"/>
              </a:rPr>
              <a:t> </a:t>
            </a:r>
            <a:r>
              <a:rPr lang="en-GB" sz="1100" kern="1200" dirty="0">
                <a:solidFill>
                  <a:schemeClr val="tx1"/>
                </a:solidFill>
                <a:effectLst/>
                <a:latin typeface="+mn-lt"/>
                <a:ea typeface="Calibri"/>
                <a:cs typeface="+mn-cs"/>
              </a:rPr>
              <a:t>depending on knowledge level of attendees, the Facilitator may wish to highlight parts of the information.</a:t>
            </a:r>
          </a:p>
          <a:p>
            <a:pPr>
              <a:lnSpc>
                <a:spcPct val="100000"/>
              </a:lnSpc>
              <a:spcAft>
                <a:spcPts val="0"/>
              </a:spcAft>
            </a:pPr>
            <a:r>
              <a:rPr lang="en-GB" sz="1100" kern="1200" dirty="0">
                <a:solidFill>
                  <a:schemeClr val="tx1"/>
                </a:solidFill>
                <a:effectLst/>
                <a:latin typeface="+mn-lt"/>
                <a:ea typeface="Calibri"/>
                <a:cs typeface="+mn-cs"/>
              </a:rPr>
              <a:t> </a:t>
            </a:r>
          </a:p>
          <a:p>
            <a:pPr>
              <a:lnSpc>
                <a:spcPct val="100000"/>
              </a:lnSpc>
              <a:spcAft>
                <a:spcPts val="0"/>
              </a:spcAft>
            </a:pPr>
            <a:r>
              <a:rPr lang="en-GB" sz="1100" b="1" kern="1200" dirty="0">
                <a:solidFill>
                  <a:schemeClr val="tx1"/>
                </a:solidFill>
                <a:effectLst/>
                <a:latin typeface="+mn-lt"/>
                <a:ea typeface="Calibri"/>
                <a:cs typeface="+mn-cs"/>
              </a:rPr>
              <a:t>Resources Required - </a:t>
            </a:r>
            <a:r>
              <a:rPr lang="en-GB" sz="1100" kern="1200" dirty="0">
                <a:solidFill>
                  <a:schemeClr val="tx1"/>
                </a:solidFill>
                <a:effectLst/>
                <a:latin typeface="+mn-lt"/>
                <a:ea typeface="Calibri"/>
                <a:cs typeface="+mn-cs"/>
              </a:rPr>
              <a:t>Copies of Guidance document or relevant extracts </a:t>
            </a:r>
          </a:p>
          <a:p>
            <a:pPr>
              <a:lnSpc>
                <a:spcPct val="100000"/>
              </a:lnSpc>
              <a:spcAft>
                <a:spcPts val="0"/>
              </a:spcAft>
            </a:pPr>
            <a:r>
              <a:rPr lang="en-GB" sz="1100" dirty="0">
                <a:effectLst/>
                <a:latin typeface="+mn-lt"/>
                <a:ea typeface="Calibri"/>
              </a:rPr>
              <a:t> </a:t>
            </a:r>
          </a:p>
          <a:p>
            <a:pPr>
              <a:lnSpc>
                <a:spcPct val="100000"/>
              </a:lnSpc>
            </a:pPr>
            <a:endParaRPr lang="en-GB" sz="1100" dirty="0">
              <a:latin typeface="+mn-lt"/>
            </a:endParaRPr>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15</a:t>
            </a:fld>
            <a:endParaRPr lang="en-US" dirty="0"/>
          </a:p>
        </p:txBody>
      </p:sp>
    </p:spTree>
    <p:extLst>
      <p:ext uri="{BB962C8B-B14F-4D97-AF65-F5344CB8AC3E}">
        <p14:creationId xmlns:p14="http://schemas.microsoft.com/office/powerpoint/2010/main" val="25515803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 16</a:t>
            </a:r>
          </a:p>
          <a:p>
            <a:pPr>
              <a:lnSpc>
                <a:spcPct val="100000"/>
              </a:lnSpc>
              <a:spcAft>
                <a:spcPts val="0"/>
              </a:spcAft>
            </a:pPr>
            <a:r>
              <a:rPr lang="en-GB" sz="1100" b="1" dirty="0">
                <a:effectLst/>
                <a:latin typeface="+mn-lt"/>
                <a:ea typeface="Calibri"/>
              </a:rPr>
              <a:t>Title: </a:t>
            </a:r>
            <a:r>
              <a:rPr lang="en-GB" sz="1100" b="1" kern="1200" dirty="0">
                <a:solidFill>
                  <a:schemeClr val="tx1"/>
                </a:solidFill>
                <a:effectLst/>
                <a:latin typeface="+mn-lt"/>
                <a:ea typeface="Calibri"/>
                <a:cs typeface="+mn-cs"/>
              </a:rPr>
              <a:t>Windscreen  - level</a:t>
            </a:r>
            <a:r>
              <a:rPr lang="en-GB" sz="1100" b="1" kern="1200" baseline="0" dirty="0">
                <a:solidFill>
                  <a:schemeClr val="tx1"/>
                </a:solidFill>
                <a:effectLst/>
                <a:latin typeface="+mn-lt"/>
                <a:ea typeface="Calibri"/>
                <a:cs typeface="+mn-cs"/>
              </a:rPr>
              <a:t> 4 Specialist  </a:t>
            </a:r>
            <a:endParaRPr lang="en-GB" sz="1100" dirty="0">
              <a:effectLst/>
              <a:latin typeface="+mn-lt"/>
              <a:ea typeface="Calibri"/>
            </a:endParaRP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kern="1200" dirty="0">
                <a:solidFill>
                  <a:schemeClr val="tx1"/>
                </a:solidFill>
                <a:effectLst/>
                <a:latin typeface="+mn-lt"/>
                <a:ea typeface="Calibri"/>
                <a:cs typeface="+mn-cs"/>
              </a:rPr>
              <a:t>Key Messages</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Depending upon audience the Facilitator may wish to highlight parts of the information </a:t>
            </a:r>
          </a:p>
          <a:p>
            <a:pPr>
              <a:lnSpc>
                <a:spcPct val="100000"/>
              </a:lnSpc>
              <a:spcAft>
                <a:spcPts val="0"/>
              </a:spcAft>
            </a:pPr>
            <a:endParaRPr lang="en-GB" sz="1100" b="1" kern="1200" dirty="0">
              <a:solidFill>
                <a:schemeClr val="tx1"/>
              </a:solidFill>
              <a:effectLst/>
              <a:latin typeface="+mn-lt"/>
              <a:ea typeface="Calibri"/>
              <a:cs typeface="+mn-cs"/>
            </a:endParaRPr>
          </a:p>
          <a:p>
            <a:pPr>
              <a:lnSpc>
                <a:spcPct val="100000"/>
              </a:lnSpc>
              <a:spcAft>
                <a:spcPts val="0"/>
              </a:spcAft>
            </a:pPr>
            <a:r>
              <a:rPr lang="en-GB" sz="1100" b="1" kern="1200" dirty="0">
                <a:solidFill>
                  <a:schemeClr val="tx1"/>
                </a:solidFill>
                <a:effectLst/>
                <a:latin typeface="+mn-lt"/>
                <a:ea typeface="Calibri"/>
                <a:cs typeface="+mn-cs"/>
              </a:rPr>
              <a:t>Facilitator Notes  </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The wording</a:t>
            </a:r>
            <a:r>
              <a:rPr lang="en-GB" sz="1100" kern="1200" baseline="0" dirty="0">
                <a:solidFill>
                  <a:schemeClr val="tx1"/>
                </a:solidFill>
                <a:effectLst/>
                <a:latin typeface="+mn-lt"/>
                <a:ea typeface="Calibri"/>
                <a:cs typeface="+mn-cs"/>
              </a:rPr>
              <a:t> in the </a:t>
            </a:r>
            <a:r>
              <a:rPr lang="en-GB" sz="1100" kern="1200" dirty="0">
                <a:solidFill>
                  <a:schemeClr val="tx1"/>
                </a:solidFill>
                <a:effectLst/>
                <a:latin typeface="+mn-lt"/>
                <a:ea typeface="Calibri"/>
                <a:cs typeface="+mn-cs"/>
              </a:rPr>
              <a:t>following slides are excerpts from the Guidance document.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Each attendee should have their own copy.</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it has been circulated beforehand the following slides may be skipped over quickly.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not,</a:t>
            </a:r>
            <a:r>
              <a:rPr lang="en-GB" sz="1100" kern="1200" baseline="0" dirty="0">
                <a:solidFill>
                  <a:schemeClr val="tx1"/>
                </a:solidFill>
                <a:effectLst/>
                <a:latin typeface="+mn-lt"/>
                <a:ea typeface="Calibri"/>
                <a:cs typeface="+mn-cs"/>
              </a:rPr>
              <a:t> </a:t>
            </a:r>
            <a:r>
              <a:rPr lang="en-GB" sz="1100" kern="1200" dirty="0">
                <a:solidFill>
                  <a:schemeClr val="tx1"/>
                </a:solidFill>
                <a:effectLst/>
                <a:latin typeface="+mn-lt"/>
                <a:ea typeface="Calibri"/>
                <a:cs typeface="+mn-cs"/>
              </a:rPr>
              <a:t>depending on knowledge level of attendees, the Facilitator may wish to highlight parts of the information.</a:t>
            </a:r>
          </a:p>
          <a:p>
            <a:pPr>
              <a:lnSpc>
                <a:spcPct val="100000"/>
              </a:lnSpc>
              <a:spcAft>
                <a:spcPts val="0"/>
              </a:spcAft>
            </a:pPr>
            <a:r>
              <a:rPr lang="en-GB" sz="1100" kern="1200" dirty="0">
                <a:solidFill>
                  <a:schemeClr val="tx1"/>
                </a:solidFill>
                <a:effectLst/>
                <a:latin typeface="+mn-lt"/>
                <a:ea typeface="Calibri"/>
                <a:cs typeface="+mn-cs"/>
              </a:rPr>
              <a:t> </a:t>
            </a:r>
          </a:p>
          <a:p>
            <a:pPr>
              <a:lnSpc>
                <a:spcPct val="100000"/>
              </a:lnSpc>
              <a:spcAft>
                <a:spcPts val="0"/>
              </a:spcAft>
            </a:pPr>
            <a:r>
              <a:rPr lang="en-GB" sz="1100" b="1" kern="1200" dirty="0">
                <a:solidFill>
                  <a:schemeClr val="tx1"/>
                </a:solidFill>
                <a:effectLst/>
                <a:latin typeface="+mn-lt"/>
                <a:ea typeface="Calibri"/>
                <a:cs typeface="+mn-cs"/>
              </a:rPr>
              <a:t>Resources Required - </a:t>
            </a:r>
            <a:r>
              <a:rPr lang="en-GB" sz="1100" kern="1200" dirty="0">
                <a:solidFill>
                  <a:schemeClr val="tx1"/>
                </a:solidFill>
                <a:effectLst/>
                <a:latin typeface="+mn-lt"/>
                <a:ea typeface="Calibri"/>
                <a:cs typeface="+mn-cs"/>
              </a:rPr>
              <a:t>Copies of Guidance document or relevant extracts </a:t>
            </a:r>
          </a:p>
          <a:p>
            <a:pPr>
              <a:lnSpc>
                <a:spcPct val="100000"/>
              </a:lnSpc>
              <a:spcAft>
                <a:spcPts val="0"/>
              </a:spcAft>
            </a:pPr>
            <a:r>
              <a:rPr lang="en-GB" sz="1100" dirty="0">
                <a:effectLst/>
                <a:latin typeface="+mn-lt"/>
                <a:ea typeface="Calibri"/>
              </a:rPr>
              <a:t> </a:t>
            </a:r>
          </a:p>
          <a:p>
            <a:pPr>
              <a:lnSpc>
                <a:spcPct val="100000"/>
              </a:lnSpc>
            </a:pPr>
            <a:endParaRPr lang="en-GB" sz="1100" dirty="0">
              <a:latin typeface="+mn-lt"/>
            </a:endParaRPr>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16</a:t>
            </a:fld>
            <a:endParaRPr lang="en-US" dirty="0"/>
          </a:p>
        </p:txBody>
      </p:sp>
    </p:spTree>
    <p:extLst>
      <p:ext uri="{BB962C8B-B14F-4D97-AF65-F5344CB8AC3E}">
        <p14:creationId xmlns:p14="http://schemas.microsoft.com/office/powerpoint/2010/main" val="332296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 :</a:t>
            </a:r>
            <a:r>
              <a:rPr lang="en-GB" sz="1100" b="1" baseline="0" dirty="0">
                <a:effectLst/>
                <a:latin typeface="+mn-lt"/>
                <a:ea typeface="Calibri"/>
              </a:rPr>
              <a:t> 16 </a:t>
            </a:r>
            <a:r>
              <a:rPr lang="en-GB" sz="1100" b="1" dirty="0">
                <a:effectLst/>
                <a:latin typeface="+mn-lt"/>
                <a:ea typeface="Calibri"/>
              </a:rPr>
              <a:t>  Activity </a:t>
            </a:r>
            <a:r>
              <a:rPr lang="en-GB" sz="1100" b="1" baseline="0" dirty="0">
                <a:effectLst/>
                <a:latin typeface="+mn-lt"/>
                <a:ea typeface="Calibri"/>
              </a:rPr>
              <a:t> </a:t>
            </a:r>
          </a:p>
          <a:p>
            <a:pPr>
              <a:lnSpc>
                <a:spcPct val="100000"/>
              </a:lnSpc>
              <a:spcAft>
                <a:spcPts val="0"/>
              </a:spcAft>
            </a:pPr>
            <a:r>
              <a:rPr lang="en-GB" sz="1100" b="1" baseline="0" dirty="0">
                <a:effectLst/>
                <a:latin typeface="+mn-lt"/>
                <a:ea typeface="Calibri"/>
              </a:rPr>
              <a:t>NB- This could be done before the slides as a way of checking out audience understanding/knowledge/skills and then using the slides to address any misconceptions or reinforce key points.   Alternatively it can be undertaken at the end of session to assess learning </a:t>
            </a:r>
            <a:endParaRPr lang="en-GB" sz="1100" dirty="0">
              <a:effectLst/>
              <a:latin typeface="+mn-lt"/>
              <a:ea typeface="Calibri"/>
            </a:endParaRP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Key Message(s) </a:t>
            </a:r>
            <a:r>
              <a:rPr lang="en-GB" sz="1100" dirty="0">
                <a:effectLst/>
                <a:latin typeface="+mn-lt"/>
                <a:ea typeface="Calibri"/>
              </a:rPr>
              <a:t>(The conversation will need to be carefully managed)</a:t>
            </a:r>
          </a:p>
          <a:p>
            <a:pPr marL="342900" lvl="0" indent="-342900">
              <a:lnSpc>
                <a:spcPct val="100000"/>
              </a:lnSpc>
              <a:spcAft>
                <a:spcPts val="0"/>
              </a:spcAft>
              <a:buFont typeface="Symbol"/>
              <a:buChar char=""/>
            </a:pPr>
            <a:r>
              <a:rPr lang="en-GB" sz="1100" dirty="0">
                <a:effectLst/>
                <a:latin typeface="+mn-lt"/>
                <a:ea typeface="Calibri"/>
              </a:rPr>
              <a:t>It will need to be acknowledged that not all the information has been provided and opinions will be based to an extent on experience and gut feeling.  </a:t>
            </a:r>
          </a:p>
          <a:p>
            <a:pPr marL="342900" lvl="0" indent="-342900">
              <a:lnSpc>
                <a:spcPct val="100000"/>
              </a:lnSpc>
              <a:spcAft>
                <a:spcPts val="0"/>
              </a:spcAft>
              <a:buFont typeface="Symbol"/>
              <a:buChar char=""/>
            </a:pPr>
            <a:r>
              <a:rPr lang="en-GB" sz="1100" dirty="0">
                <a:effectLst/>
                <a:latin typeface="+mn-lt"/>
                <a:ea typeface="Calibri"/>
              </a:rPr>
              <a:t>As this is a training environment, the purpose is to familiarise the attendees with the guidance.  Assessing the risk is part of that understanding but it is not essential that opinions are seen as correct or one team is right and the other wrong. </a:t>
            </a:r>
          </a:p>
          <a:p>
            <a:pPr marL="342900" lvl="0" indent="-342900">
              <a:lnSpc>
                <a:spcPct val="100000"/>
              </a:lnSpc>
              <a:spcAft>
                <a:spcPts val="0"/>
              </a:spcAft>
              <a:buFont typeface="Symbol"/>
              <a:buChar char=""/>
            </a:pPr>
            <a:r>
              <a:rPr lang="en-GB" sz="1100" dirty="0">
                <a:effectLst/>
                <a:latin typeface="+mn-lt"/>
                <a:ea typeface="Calibri"/>
              </a:rPr>
              <a:t>Remind attendees that they should discuss support / safeguarding needs with their designated safeguarding lead or use the Consultation Line prior to submitting a Request for Support.</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Facilitator Notes (Activity 3) </a:t>
            </a:r>
            <a:endParaRPr lang="en-GB" sz="1100" dirty="0">
              <a:effectLst/>
              <a:latin typeface="+mn-lt"/>
              <a:ea typeface="Calibri"/>
            </a:endParaRPr>
          </a:p>
          <a:p>
            <a:pPr marL="342900" lvl="0" indent="-342900">
              <a:lnSpc>
                <a:spcPct val="100000"/>
              </a:lnSpc>
              <a:spcAft>
                <a:spcPts val="0"/>
              </a:spcAft>
              <a:buFont typeface="Symbol"/>
              <a:buChar char=""/>
            </a:pPr>
            <a:r>
              <a:rPr lang="en-GB" sz="1100" dirty="0">
                <a:effectLst/>
                <a:latin typeface="+mn-lt"/>
                <a:ea typeface="Calibri"/>
              </a:rPr>
              <a:t>The aim of this exercise is to build a picture (the case studies are in three parts)</a:t>
            </a:r>
          </a:p>
          <a:p>
            <a:pPr marL="342900" lvl="0" indent="-342900">
              <a:lnSpc>
                <a:spcPct val="100000"/>
              </a:lnSpc>
              <a:spcAft>
                <a:spcPts val="0"/>
              </a:spcAft>
              <a:buFont typeface="Symbol"/>
              <a:buChar char=""/>
            </a:pPr>
            <a:r>
              <a:rPr lang="en-GB" sz="1100" dirty="0">
                <a:effectLst/>
                <a:latin typeface="+mn-lt"/>
                <a:ea typeface="Calibri"/>
              </a:rPr>
              <a:t>The Facilitator can decide how to use the case studies e.g. each table may have a different case studies or all have the same.   </a:t>
            </a:r>
          </a:p>
          <a:p>
            <a:pPr marL="342900" lvl="0" indent="-342900">
              <a:lnSpc>
                <a:spcPct val="100000"/>
              </a:lnSpc>
              <a:spcAft>
                <a:spcPts val="0"/>
              </a:spcAft>
              <a:buFont typeface="Symbol"/>
              <a:buChar char=""/>
            </a:pPr>
            <a:r>
              <a:rPr lang="en-GB" sz="1100" dirty="0">
                <a:effectLst/>
                <a:latin typeface="+mn-lt"/>
                <a:ea typeface="Calibri"/>
              </a:rPr>
              <a:t>The Facilitator should ideally use their own agency case studies. </a:t>
            </a:r>
          </a:p>
          <a:p>
            <a:pPr marL="342900" lvl="0" indent="-342900">
              <a:lnSpc>
                <a:spcPct val="100000"/>
              </a:lnSpc>
              <a:spcAft>
                <a:spcPts val="0"/>
              </a:spcAft>
              <a:buFont typeface="Symbol"/>
              <a:buChar char=""/>
            </a:pPr>
            <a:r>
              <a:rPr lang="en-GB" sz="1100" dirty="0">
                <a:effectLst/>
                <a:latin typeface="+mn-lt"/>
                <a:ea typeface="Calibri"/>
              </a:rPr>
              <a:t>After part one has been shared, the Facilitator should take a temperature check as to what each groups view is.  At this stage the information may suggest a specific level e.g. level 2.   </a:t>
            </a:r>
          </a:p>
          <a:p>
            <a:pPr marL="342900" lvl="0" indent="-342900">
              <a:lnSpc>
                <a:spcPct val="100000"/>
              </a:lnSpc>
              <a:spcAft>
                <a:spcPts val="0"/>
              </a:spcAft>
              <a:buFont typeface="Symbol"/>
              <a:buChar char=""/>
            </a:pPr>
            <a:r>
              <a:rPr lang="en-GB" sz="1100" dirty="0">
                <a:effectLst/>
                <a:latin typeface="+mn-lt"/>
                <a:ea typeface="Calibri"/>
              </a:rPr>
              <a:t>As subsequent information is discussed and groups feedback, opinions may change and it is important that the Facilitator draw out of attendees why their opinion has changed.  </a:t>
            </a:r>
          </a:p>
          <a:p>
            <a:pPr marL="342900" lvl="0" indent="-342900">
              <a:lnSpc>
                <a:spcPct val="100000"/>
              </a:lnSpc>
              <a:spcAft>
                <a:spcPts val="0"/>
              </a:spcAft>
              <a:buFont typeface="Symbol"/>
              <a:buChar char=""/>
            </a:pPr>
            <a:r>
              <a:rPr lang="en-GB" sz="1100" dirty="0">
                <a:effectLst/>
                <a:latin typeface="+mn-lt"/>
                <a:ea typeface="Calibri"/>
              </a:rPr>
              <a:t>The whole discussion will take minimum of 15 mins.  </a:t>
            </a:r>
          </a:p>
          <a:p>
            <a:pPr marL="342900" lvl="0" indent="-342900">
              <a:lnSpc>
                <a:spcPct val="100000"/>
              </a:lnSpc>
              <a:spcAft>
                <a:spcPts val="0"/>
              </a:spcAft>
              <a:buFont typeface="Symbol"/>
              <a:buChar char=""/>
            </a:pPr>
            <a:r>
              <a:rPr lang="en-GB" sz="1100" dirty="0">
                <a:effectLst/>
                <a:latin typeface="+mn-lt"/>
                <a:ea typeface="Calibri"/>
              </a:rPr>
              <a:t>Finally</a:t>
            </a:r>
            <a:r>
              <a:rPr lang="en-GB" sz="1100" baseline="0" dirty="0">
                <a:effectLst/>
                <a:latin typeface="+mn-lt"/>
                <a:ea typeface="Calibri"/>
              </a:rPr>
              <a:t> e</a:t>
            </a:r>
            <a:r>
              <a:rPr lang="en-GB" sz="1100" dirty="0">
                <a:effectLst/>
                <a:latin typeface="+mn-lt"/>
                <a:ea typeface="Calibri"/>
              </a:rPr>
              <a:t>ach group should feedback what their eventual assessment is.  (10 minutes).</a:t>
            </a:r>
          </a:p>
          <a:p>
            <a:pPr marL="342900" lvl="0" indent="-342900">
              <a:lnSpc>
                <a:spcPct val="100000"/>
              </a:lnSpc>
              <a:spcAft>
                <a:spcPts val="0"/>
              </a:spcAft>
              <a:buFont typeface="Symbol"/>
              <a:buChar char=""/>
            </a:pPr>
            <a:r>
              <a:rPr lang="en-GB" sz="1100" dirty="0">
                <a:effectLst/>
                <a:latin typeface="+mn-lt"/>
                <a:ea typeface="Calibri"/>
              </a:rPr>
              <a:t>Depending on the case study there may be particular issues that the Facilitator would wish to highlight</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Resources Required </a:t>
            </a:r>
            <a:endParaRPr lang="en-GB" sz="1100" dirty="0">
              <a:effectLst/>
              <a:latin typeface="+mn-lt"/>
              <a:ea typeface="Calibri"/>
            </a:endParaRPr>
          </a:p>
          <a:p>
            <a:pPr marL="342900" lvl="0" indent="-342900">
              <a:lnSpc>
                <a:spcPct val="100000"/>
              </a:lnSpc>
              <a:spcAft>
                <a:spcPts val="0"/>
              </a:spcAft>
              <a:buFont typeface="Symbol"/>
              <a:buChar char=""/>
            </a:pPr>
            <a:r>
              <a:rPr lang="en-GB" sz="1100" dirty="0">
                <a:effectLst/>
                <a:latin typeface="+mn-lt"/>
                <a:ea typeface="Calibri"/>
              </a:rPr>
              <a:t>Case studies (split into</a:t>
            </a:r>
            <a:r>
              <a:rPr lang="en-GB" sz="1100" baseline="0" dirty="0">
                <a:effectLst/>
                <a:latin typeface="+mn-lt"/>
                <a:ea typeface="Calibri"/>
              </a:rPr>
              <a:t> </a:t>
            </a:r>
            <a:r>
              <a:rPr lang="en-GB" sz="1100" dirty="0">
                <a:effectLst/>
                <a:latin typeface="+mn-lt"/>
                <a:ea typeface="Calibri"/>
              </a:rPr>
              <a:t>parts) </a:t>
            </a:r>
          </a:p>
          <a:p>
            <a:pPr marL="342900" lvl="0" indent="-342900">
              <a:lnSpc>
                <a:spcPct val="100000"/>
              </a:lnSpc>
              <a:spcAft>
                <a:spcPts val="0"/>
              </a:spcAft>
              <a:buFont typeface="Symbol"/>
              <a:buChar char=""/>
            </a:pPr>
            <a:r>
              <a:rPr lang="en-GB" sz="1100" dirty="0">
                <a:effectLst/>
                <a:latin typeface="+mn-lt"/>
                <a:ea typeface="Calibri"/>
              </a:rPr>
              <a:t>Each group should have a copy the extracts from the Effective Support Document to refer to.</a:t>
            </a:r>
          </a:p>
          <a:p>
            <a:pPr>
              <a:lnSpc>
                <a:spcPct val="100000"/>
              </a:lnSpc>
              <a:defRPr/>
            </a:pPr>
            <a:endParaRPr lang="en-GB" sz="1100" dirty="0">
              <a:latin typeface="+mn-lt"/>
            </a:endParaRPr>
          </a:p>
        </p:txBody>
      </p:sp>
      <p:sp>
        <p:nvSpPr>
          <p:cNvPr id="4" name="Slide Number Placeholder 3"/>
          <p:cNvSpPr>
            <a:spLocks noGrp="1"/>
          </p:cNvSpPr>
          <p:nvPr>
            <p:ph type="sldNum" sz="quarter" idx="5"/>
          </p:nvPr>
        </p:nvSpPr>
        <p:spPr/>
        <p:txBody>
          <a:bodyPr/>
          <a:lstStyle/>
          <a:p>
            <a:pPr>
              <a:defRPr/>
            </a:pPr>
            <a:fld id="{FEACB9F8-ACAD-4A2E-88EA-85C510F6C8A0}" type="slidenum">
              <a:rPr lang="en-US" smtClean="0"/>
              <a:pPr>
                <a:defRPr/>
              </a:pPr>
              <a:t>17</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 :</a:t>
            </a:r>
            <a:r>
              <a:rPr lang="en-GB" sz="1100" b="1" baseline="0" dirty="0">
                <a:effectLst/>
                <a:latin typeface="+mn-lt"/>
                <a:ea typeface="Calibri"/>
              </a:rPr>
              <a:t> 2 &amp; 3 </a:t>
            </a:r>
            <a:r>
              <a:rPr lang="en-GB" sz="1100" b="1" dirty="0">
                <a:effectLst/>
                <a:latin typeface="+mn-lt"/>
                <a:ea typeface="Calibri"/>
              </a:rPr>
              <a:t> </a:t>
            </a:r>
            <a:endParaRPr lang="en-GB" sz="1100" dirty="0">
              <a:effectLst/>
              <a:latin typeface="+mn-lt"/>
              <a:ea typeface="Calibri"/>
            </a:endParaRPr>
          </a:p>
          <a:p>
            <a:pPr>
              <a:lnSpc>
                <a:spcPct val="100000"/>
              </a:lnSpc>
              <a:spcAft>
                <a:spcPts val="0"/>
              </a:spcAft>
            </a:pPr>
            <a:r>
              <a:rPr lang="en-GB" sz="1100" b="1" dirty="0">
                <a:effectLst/>
                <a:latin typeface="+mn-lt"/>
                <a:ea typeface="Calibri"/>
              </a:rPr>
              <a:t>Title: Effective Support for Children and their Families in Essex Guidance </a:t>
            </a:r>
            <a:endParaRPr lang="en-GB" sz="1100" dirty="0">
              <a:effectLst/>
              <a:latin typeface="+mn-lt"/>
              <a:ea typeface="Calibri"/>
            </a:endParaRP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Key Messages</a:t>
            </a:r>
            <a:endParaRPr lang="en-GB" sz="1100" dirty="0">
              <a:effectLst/>
              <a:latin typeface="+mn-lt"/>
              <a:ea typeface="Calibri"/>
            </a:endParaRPr>
          </a:p>
          <a:p>
            <a:pPr marL="342900" lvl="0" indent="-342900">
              <a:lnSpc>
                <a:spcPct val="100000"/>
              </a:lnSpc>
              <a:spcAft>
                <a:spcPts val="0"/>
              </a:spcAft>
              <a:buFont typeface="Symbol"/>
              <a:buChar char=""/>
            </a:pPr>
            <a:r>
              <a:rPr lang="en-GB" sz="1100" dirty="0">
                <a:effectLst/>
                <a:latin typeface="+mn-lt"/>
                <a:ea typeface="Calibri"/>
              </a:rPr>
              <a:t>Important for the Facilitator to emphasise that this is guidance that has been agreed and signed up to by partners and is endorsed through the Essex Safeguarding Children’s Board (ESCB).  It also reflects the Southend Essex Thurrock (SET) Procedures and Early Help offer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Facilitator Notes </a:t>
            </a:r>
            <a:endParaRPr lang="en-GB" sz="1100" dirty="0">
              <a:effectLst/>
              <a:latin typeface="+mn-lt"/>
              <a:ea typeface="Calibri"/>
            </a:endParaRPr>
          </a:p>
          <a:p>
            <a:pPr>
              <a:lnSpc>
                <a:spcPct val="100000"/>
              </a:lnSpc>
              <a:spcAft>
                <a:spcPts val="0"/>
              </a:spcAft>
            </a:pPr>
            <a:r>
              <a:rPr lang="en-GB" sz="1100" dirty="0">
                <a:effectLst/>
                <a:latin typeface="+mn-lt"/>
                <a:ea typeface="Calibri"/>
              </a:rPr>
              <a:t>The guidance approach is to.....</a:t>
            </a:r>
            <a:r>
              <a:rPr lang="en-GB" sz="1100" i="1" dirty="0">
                <a:effectLst/>
                <a:latin typeface="+mn-lt"/>
                <a:ea typeface="Calibri"/>
              </a:rPr>
              <a:t>solve problems and find solutions</a:t>
            </a:r>
            <a:r>
              <a:rPr lang="en-GB" sz="1100" b="1" i="1" dirty="0">
                <a:effectLst/>
                <a:latin typeface="+mn-lt"/>
                <a:ea typeface="Calibri"/>
              </a:rPr>
              <a:t> </a:t>
            </a:r>
            <a:r>
              <a:rPr lang="en-GB" sz="1100" dirty="0">
                <a:effectLst/>
                <a:latin typeface="+mn-lt"/>
                <a:ea typeface="Calibri"/>
              </a:rPr>
              <a:t> </a:t>
            </a:r>
          </a:p>
          <a:p>
            <a:pPr marL="742950" lvl="1" indent="-285750">
              <a:lnSpc>
                <a:spcPct val="100000"/>
              </a:lnSpc>
              <a:spcAft>
                <a:spcPts val="0"/>
              </a:spcAft>
              <a:buFont typeface="Courier New"/>
              <a:buChar char="o"/>
            </a:pPr>
            <a:r>
              <a:rPr lang="en-GB" sz="1100" dirty="0">
                <a:effectLst/>
                <a:latin typeface="+mn-lt"/>
                <a:ea typeface="Calibri"/>
              </a:rPr>
              <a:t>at an early stage; </a:t>
            </a:r>
          </a:p>
          <a:p>
            <a:pPr marL="742950" lvl="1" indent="-285750">
              <a:lnSpc>
                <a:spcPct val="100000"/>
              </a:lnSpc>
              <a:spcAft>
                <a:spcPts val="0"/>
              </a:spcAft>
              <a:buFont typeface="Courier New"/>
              <a:buChar char="o"/>
            </a:pPr>
            <a:r>
              <a:rPr lang="en-GB" sz="1100" dirty="0">
                <a:effectLst/>
                <a:latin typeface="+mn-lt"/>
                <a:ea typeface="Calibri"/>
              </a:rPr>
              <a:t>at the point that needs become more apparent; </a:t>
            </a:r>
          </a:p>
          <a:p>
            <a:pPr marL="742950" lvl="1" indent="-285750">
              <a:lnSpc>
                <a:spcPct val="100000"/>
              </a:lnSpc>
              <a:spcAft>
                <a:spcPts val="0"/>
              </a:spcAft>
              <a:buFont typeface="Courier New"/>
              <a:buChar char="o"/>
            </a:pPr>
            <a:r>
              <a:rPr lang="en-GB" sz="1100" dirty="0">
                <a:effectLst/>
                <a:latin typeface="+mn-lt"/>
                <a:ea typeface="Calibri"/>
              </a:rPr>
              <a:t>whilst recognising that there may be times when the needs of the family are such that intensive or specialist statutory intervention is required</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Resources Required  </a:t>
            </a:r>
            <a:r>
              <a:rPr lang="en-GB" sz="1100" dirty="0">
                <a:effectLst/>
                <a:latin typeface="+mn-lt"/>
                <a:ea typeface="Calibri"/>
              </a:rPr>
              <a:t>None specific </a:t>
            </a:r>
          </a:p>
          <a:p>
            <a:pPr>
              <a:lnSpc>
                <a:spcPct val="100000"/>
              </a:lnSpc>
            </a:pPr>
            <a:endParaRPr lang="en-GB" sz="1100" dirty="0">
              <a:latin typeface="+mn-lt"/>
            </a:endParaRPr>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2</a:t>
            </a:fld>
            <a:endParaRPr lang="en-US" dirty="0"/>
          </a:p>
        </p:txBody>
      </p:sp>
    </p:spTree>
    <p:extLst>
      <p:ext uri="{BB962C8B-B14F-4D97-AF65-F5344CB8AC3E}">
        <p14:creationId xmlns:p14="http://schemas.microsoft.com/office/powerpoint/2010/main" val="30914847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b="1" dirty="0">
                <a:latin typeface="+mn-lt"/>
              </a:rPr>
              <a:t>Slide Number: 3</a:t>
            </a:r>
          </a:p>
          <a:p>
            <a:pPr marL="0" marR="0" indent="0" algn="l" defTabSz="914400" rtl="0" eaLnBrk="0" fontAlgn="base" latinLnBrk="0" hangingPunct="0">
              <a:lnSpc>
                <a:spcPct val="100000"/>
              </a:lnSpc>
              <a:spcBef>
                <a:spcPct val="30000"/>
              </a:spcBef>
              <a:spcAft>
                <a:spcPct val="0"/>
              </a:spcAft>
              <a:buClrTx/>
              <a:buSzTx/>
              <a:buFontTx/>
              <a:buNone/>
              <a:tabLst/>
              <a:defRPr/>
            </a:pPr>
            <a:r>
              <a:rPr lang="en-GB" sz="1100" b="1" kern="1200" dirty="0">
                <a:solidFill>
                  <a:schemeClr val="tx1"/>
                </a:solidFill>
                <a:effectLst/>
                <a:latin typeface="Times" charset="0"/>
                <a:ea typeface="Calibri"/>
                <a:cs typeface="+mn-cs"/>
              </a:rPr>
              <a:t>Title: Effective Support for Children and their Families in Essex Guidance </a:t>
            </a:r>
            <a:endParaRPr lang="en-GB" sz="1100" kern="1200" dirty="0">
              <a:solidFill>
                <a:schemeClr val="tx1"/>
              </a:solidFill>
              <a:effectLst/>
              <a:latin typeface="Times" charset="0"/>
              <a:ea typeface="Calibri"/>
              <a:cs typeface="+mn-cs"/>
            </a:endParaRPr>
          </a:p>
          <a:p>
            <a:endParaRPr lang="en-GB" sz="1100" b="1" dirty="0">
              <a:latin typeface="+mn-lt"/>
            </a:endParaRPr>
          </a:p>
          <a:p>
            <a:r>
              <a:rPr lang="en-GB" sz="1100" b="1" dirty="0">
                <a:latin typeface="+mn-lt"/>
              </a:rPr>
              <a:t>(refer to notes under slide 2) </a:t>
            </a:r>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3</a:t>
            </a:fld>
            <a:endParaRPr lang="en-US" dirty="0"/>
          </a:p>
        </p:txBody>
      </p:sp>
    </p:spTree>
    <p:extLst>
      <p:ext uri="{BB962C8B-B14F-4D97-AF65-F5344CB8AC3E}">
        <p14:creationId xmlns:p14="http://schemas.microsoft.com/office/powerpoint/2010/main" val="30914847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 : 4</a:t>
            </a:r>
          </a:p>
          <a:p>
            <a:pPr>
              <a:lnSpc>
                <a:spcPct val="100000"/>
              </a:lnSpc>
              <a:spcAft>
                <a:spcPts val="0"/>
              </a:spcAft>
            </a:pPr>
            <a:r>
              <a:rPr lang="en-GB" sz="1100" b="1" dirty="0">
                <a:effectLst/>
                <a:latin typeface="+mn-lt"/>
                <a:ea typeface="Calibri"/>
              </a:rPr>
              <a:t>Title: Effective Support Windscreen  </a:t>
            </a:r>
            <a:endParaRPr lang="en-GB" sz="1100" dirty="0">
              <a:effectLst/>
              <a:latin typeface="+mn-lt"/>
              <a:ea typeface="Calibri"/>
            </a:endParaRP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Key Message(s)</a:t>
            </a:r>
            <a:endParaRPr lang="en-GB" sz="1100" dirty="0">
              <a:effectLst/>
              <a:latin typeface="+mn-lt"/>
              <a:ea typeface="Calibri"/>
            </a:endParaRPr>
          </a:p>
          <a:p>
            <a:pPr marL="342900" lvl="0" indent="-342900">
              <a:lnSpc>
                <a:spcPct val="100000"/>
              </a:lnSpc>
              <a:spcAft>
                <a:spcPts val="0"/>
              </a:spcAft>
              <a:buFont typeface="Symbol"/>
              <a:buChar char=""/>
            </a:pPr>
            <a:r>
              <a:rPr lang="en-GB" sz="1100" dirty="0">
                <a:effectLst/>
                <a:latin typeface="+mn-lt"/>
                <a:ea typeface="Calibri"/>
              </a:rPr>
              <a:t>The Facilitator  should highlight  ‘ If Unsure Consult’ </a:t>
            </a:r>
          </a:p>
          <a:p>
            <a:pPr marL="342900" lvl="0" indent="-342900">
              <a:lnSpc>
                <a:spcPct val="100000"/>
              </a:lnSpc>
              <a:spcAft>
                <a:spcPts val="0"/>
              </a:spcAft>
              <a:buFont typeface="Symbol"/>
              <a:buChar char=""/>
            </a:pPr>
            <a:r>
              <a:rPr lang="en-GB" sz="1100" dirty="0">
                <a:effectLst/>
                <a:latin typeface="+mn-lt"/>
                <a:ea typeface="Calibri"/>
              </a:rPr>
              <a:t>It should also be made clear that the model should not just be viewed as  moving from green to red but as importantly how practitioners work together to de-escalate Red to Green</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Facilitator Notes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0" dirty="0">
                <a:effectLst/>
                <a:latin typeface="+mn-lt"/>
                <a:ea typeface="Calibri"/>
              </a:rPr>
              <a:t>Use the appropriate descriptions in the Effective Support for Children &amp; Families in Essex Guidance </a:t>
            </a:r>
            <a:r>
              <a:rPr lang="en-GB" sz="1100" dirty="0">
                <a:effectLst/>
                <a:latin typeface="+mn-lt"/>
                <a:ea typeface="Calibri"/>
              </a:rPr>
              <a:t>document</a:t>
            </a:r>
            <a:r>
              <a:rPr lang="en-GB" sz="1100" baseline="0" dirty="0">
                <a:effectLst/>
                <a:latin typeface="+mn-lt"/>
                <a:ea typeface="Calibri"/>
              </a:rPr>
              <a:t>, latest version available from ESCB website, if you wish to expand the description of each of the levels.</a:t>
            </a:r>
            <a:r>
              <a:rPr lang="en-GB" sz="1100" dirty="0">
                <a:effectLst/>
                <a:latin typeface="+mn-lt"/>
                <a:ea typeface="Calibri"/>
              </a:rPr>
              <a:t>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Resources Required- </a:t>
            </a:r>
            <a:r>
              <a:rPr lang="en-GB" sz="1100" b="0" dirty="0">
                <a:effectLst/>
                <a:latin typeface="+mn-lt"/>
                <a:ea typeface="Calibri"/>
              </a:rPr>
              <a:t>Effective Support for Children &amp; Families in Essex Guidance document </a:t>
            </a:r>
          </a:p>
          <a:p>
            <a:pPr>
              <a:lnSpc>
                <a:spcPct val="100000"/>
              </a:lnSpc>
              <a:defRPr/>
            </a:pPr>
            <a:endParaRPr lang="en-GB" sz="1100" b="0" dirty="0">
              <a:latin typeface="+mn-lt"/>
            </a:endParaRPr>
          </a:p>
        </p:txBody>
      </p:sp>
      <p:sp>
        <p:nvSpPr>
          <p:cNvPr id="4" name="Slide Number Placeholder 3"/>
          <p:cNvSpPr>
            <a:spLocks noGrp="1"/>
          </p:cNvSpPr>
          <p:nvPr>
            <p:ph type="sldNum" sz="quarter" idx="5"/>
          </p:nvPr>
        </p:nvSpPr>
        <p:spPr/>
        <p:txBody>
          <a:bodyPr/>
          <a:lstStyle/>
          <a:p>
            <a:pPr>
              <a:defRPr/>
            </a:pPr>
            <a:fld id="{EC0D05A9-46B4-4F7D-89C3-F9A368B87EDC}"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 : 5  &amp;</a:t>
            </a:r>
            <a:r>
              <a:rPr lang="en-GB" sz="1100" b="1" baseline="0" dirty="0">
                <a:effectLst/>
                <a:latin typeface="+mn-lt"/>
                <a:ea typeface="Calibri"/>
              </a:rPr>
              <a:t> 6 contain the same information but displayed differently.  The Facilitator can prefer which one to use </a:t>
            </a:r>
            <a:endParaRPr lang="en-GB" sz="1100" dirty="0">
              <a:effectLst/>
              <a:latin typeface="+mn-lt"/>
              <a:ea typeface="Calibri"/>
            </a:endParaRPr>
          </a:p>
          <a:p>
            <a:pPr>
              <a:lnSpc>
                <a:spcPct val="100000"/>
              </a:lnSpc>
              <a:spcAft>
                <a:spcPts val="0"/>
              </a:spcAft>
            </a:pPr>
            <a:r>
              <a:rPr lang="en-GB" sz="1100" b="1" dirty="0">
                <a:effectLst/>
                <a:latin typeface="+mn-lt"/>
                <a:ea typeface="Calibri"/>
              </a:rPr>
              <a:t>Title: Windscreen - Level 1 – Universal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Key Messages</a:t>
            </a:r>
            <a:endParaRPr lang="en-GB" sz="1100" dirty="0">
              <a:effectLst/>
              <a:latin typeface="+mn-lt"/>
              <a:ea typeface="Calibri"/>
            </a:endParaRPr>
          </a:p>
          <a:p>
            <a:pPr marL="342900" lvl="0" indent="-342900">
              <a:lnSpc>
                <a:spcPct val="100000"/>
              </a:lnSpc>
              <a:spcAft>
                <a:spcPts val="0"/>
              </a:spcAft>
              <a:buFont typeface="Symbol"/>
              <a:buChar char=""/>
            </a:pPr>
            <a:r>
              <a:rPr lang="en-GB" sz="1100" dirty="0">
                <a:effectLst/>
                <a:latin typeface="+mn-lt"/>
                <a:ea typeface="Calibri"/>
              </a:rPr>
              <a:t>Depending upon audience the Facilitator may wish to highlight parts of the information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Facilitator Notes  </a:t>
            </a:r>
            <a:endParaRPr lang="en-GB" sz="1100" dirty="0">
              <a:effectLst/>
              <a:latin typeface="+mn-lt"/>
              <a:ea typeface="Calibri"/>
            </a:endParaRPr>
          </a:p>
          <a:p>
            <a:pPr marL="342900" lvl="0" indent="-342900">
              <a:lnSpc>
                <a:spcPct val="100000"/>
              </a:lnSpc>
              <a:spcAft>
                <a:spcPts val="0"/>
              </a:spcAft>
              <a:buFont typeface="Symbol"/>
              <a:buChar char=""/>
            </a:pPr>
            <a:r>
              <a:rPr lang="en-GB" sz="1100" dirty="0">
                <a:effectLst/>
                <a:latin typeface="+mn-lt"/>
                <a:ea typeface="Calibri"/>
              </a:rPr>
              <a:t>The wording</a:t>
            </a:r>
            <a:r>
              <a:rPr lang="en-GB" sz="1100" baseline="0" dirty="0">
                <a:effectLst/>
                <a:latin typeface="+mn-lt"/>
                <a:ea typeface="Calibri"/>
              </a:rPr>
              <a:t> in the </a:t>
            </a:r>
            <a:r>
              <a:rPr lang="en-GB" sz="1100" dirty="0">
                <a:effectLst/>
                <a:latin typeface="+mn-lt"/>
                <a:ea typeface="Calibri"/>
              </a:rPr>
              <a:t>following slides are excerpts from the Guidance document. </a:t>
            </a:r>
          </a:p>
          <a:p>
            <a:pPr marL="342900" lvl="0" indent="-342900">
              <a:lnSpc>
                <a:spcPct val="100000"/>
              </a:lnSpc>
              <a:spcAft>
                <a:spcPts val="0"/>
              </a:spcAft>
              <a:buFont typeface="Symbol"/>
              <a:buChar char=""/>
            </a:pPr>
            <a:r>
              <a:rPr lang="en-GB" sz="1100" dirty="0">
                <a:effectLst/>
                <a:latin typeface="+mn-lt"/>
                <a:ea typeface="Calibri"/>
              </a:rPr>
              <a:t>Each attendee should have their own copy.</a:t>
            </a:r>
          </a:p>
          <a:p>
            <a:pPr marL="342900" lvl="0" indent="-342900">
              <a:lnSpc>
                <a:spcPct val="100000"/>
              </a:lnSpc>
              <a:spcAft>
                <a:spcPts val="0"/>
              </a:spcAft>
              <a:buFont typeface="Symbol"/>
              <a:buChar char=""/>
            </a:pPr>
            <a:r>
              <a:rPr lang="en-GB" sz="1100" dirty="0">
                <a:effectLst/>
                <a:latin typeface="+mn-lt"/>
                <a:ea typeface="Calibri"/>
              </a:rPr>
              <a:t>If it has been circulated beforehand the following slides may be skipped over quickly.  </a:t>
            </a:r>
          </a:p>
          <a:p>
            <a:pPr marL="342900" lvl="0" indent="-342900">
              <a:lnSpc>
                <a:spcPct val="100000"/>
              </a:lnSpc>
              <a:spcAft>
                <a:spcPts val="0"/>
              </a:spcAft>
              <a:buFont typeface="Symbol"/>
              <a:buChar char=""/>
            </a:pPr>
            <a:r>
              <a:rPr lang="en-GB" sz="1100" dirty="0">
                <a:effectLst/>
                <a:latin typeface="+mn-lt"/>
                <a:ea typeface="Calibri"/>
              </a:rPr>
              <a:t>If not,</a:t>
            </a:r>
            <a:r>
              <a:rPr lang="en-GB" sz="1100" baseline="0" dirty="0">
                <a:effectLst/>
                <a:latin typeface="+mn-lt"/>
                <a:ea typeface="Calibri"/>
              </a:rPr>
              <a:t> </a:t>
            </a:r>
            <a:r>
              <a:rPr lang="en-GB" sz="1100" dirty="0">
                <a:effectLst/>
                <a:latin typeface="+mn-lt"/>
                <a:ea typeface="Calibri"/>
              </a:rPr>
              <a:t>depending on knowledge level of attendees, the Facilitator may wish to highlight parts of the information.</a:t>
            </a:r>
          </a:p>
          <a:p>
            <a:pPr>
              <a:lnSpc>
                <a:spcPct val="100000"/>
              </a:lnSpc>
              <a:spcAft>
                <a:spcPts val="0"/>
              </a:spcAft>
            </a:pPr>
            <a:r>
              <a:rPr lang="en-GB" sz="1100" dirty="0">
                <a:effectLst/>
                <a:latin typeface="+mn-lt"/>
                <a:ea typeface="Calibri"/>
              </a:rPr>
              <a:t> </a:t>
            </a:r>
          </a:p>
          <a:p>
            <a:pPr>
              <a:lnSpc>
                <a:spcPct val="100000"/>
              </a:lnSpc>
              <a:spcAft>
                <a:spcPts val="0"/>
              </a:spcAft>
            </a:pPr>
            <a:r>
              <a:rPr lang="en-GB" sz="1100" b="1" dirty="0">
                <a:effectLst/>
                <a:latin typeface="+mn-lt"/>
                <a:ea typeface="Calibri"/>
              </a:rPr>
              <a:t>Resources Required - </a:t>
            </a:r>
            <a:r>
              <a:rPr lang="en-GB" sz="1100" dirty="0">
                <a:effectLst/>
                <a:latin typeface="+mn-lt"/>
                <a:ea typeface="Calibri"/>
              </a:rPr>
              <a:t>Copies of Guidance document or relevant extracts </a:t>
            </a:r>
          </a:p>
          <a:p>
            <a:pPr>
              <a:lnSpc>
                <a:spcPct val="115000"/>
              </a:lnSpc>
              <a:spcAft>
                <a:spcPts val="0"/>
              </a:spcAft>
            </a:pPr>
            <a:r>
              <a:rPr lang="en-GB" sz="1100" dirty="0">
                <a:effectLst/>
                <a:latin typeface="+mn-lt"/>
                <a:ea typeface="Calibri"/>
              </a:rPr>
              <a:t> </a:t>
            </a:r>
          </a:p>
          <a:p>
            <a:endParaRPr lang="en-GB"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5</a:t>
            </a:fld>
            <a:endParaRPr lang="en-US" dirty="0"/>
          </a:p>
        </p:txBody>
      </p:sp>
    </p:spTree>
    <p:extLst>
      <p:ext uri="{BB962C8B-B14F-4D97-AF65-F5344CB8AC3E}">
        <p14:creationId xmlns:p14="http://schemas.microsoft.com/office/powerpoint/2010/main" val="25515803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 :</a:t>
            </a:r>
            <a:r>
              <a:rPr lang="en-GB" sz="1100" b="1" baseline="0" dirty="0">
                <a:effectLst/>
                <a:latin typeface="+mn-lt"/>
                <a:ea typeface="Calibri"/>
              </a:rPr>
              <a:t> 6 </a:t>
            </a:r>
            <a:r>
              <a:rPr lang="en-GB" sz="1100" b="1" i="1" dirty="0">
                <a:effectLst/>
                <a:latin typeface="+mn-lt"/>
                <a:ea typeface="Calibri"/>
              </a:rPr>
              <a:t>(Slide Number : 5  &amp;</a:t>
            </a:r>
            <a:r>
              <a:rPr lang="en-GB" sz="1100" b="1" i="1" baseline="0" dirty="0">
                <a:effectLst/>
                <a:latin typeface="+mn-lt"/>
                <a:ea typeface="Calibri"/>
              </a:rPr>
              <a:t> 6 contain the same information but displayed differently.  The Facilitator can prefer which one to use) </a:t>
            </a:r>
            <a:endParaRPr lang="en-GB" sz="1100" i="1" dirty="0">
              <a:effectLst/>
              <a:latin typeface="+mn-lt"/>
              <a:ea typeface="Calibri"/>
            </a:endParaRPr>
          </a:p>
          <a:p>
            <a:pPr marL="0" marR="0" indent="0" algn="l" defTabSz="914400" rtl="0" eaLnBrk="0" fontAlgn="base" latinLnBrk="0" hangingPunct="0">
              <a:lnSpc>
                <a:spcPct val="100000"/>
              </a:lnSpc>
              <a:spcBef>
                <a:spcPct val="30000"/>
              </a:spcBef>
              <a:spcAft>
                <a:spcPts val="0"/>
              </a:spcAft>
              <a:buClrTx/>
              <a:buSzTx/>
              <a:buFontTx/>
              <a:buNone/>
              <a:tabLst/>
              <a:defRPr/>
            </a:pPr>
            <a:r>
              <a:rPr lang="en-GB" sz="1100" b="1" dirty="0">
                <a:effectLst/>
                <a:latin typeface="+mn-lt"/>
                <a:ea typeface="Calibri"/>
              </a:rPr>
              <a:t>Title: </a:t>
            </a:r>
            <a:r>
              <a:rPr lang="en-GB" sz="1100" b="1" kern="1200" dirty="0">
                <a:solidFill>
                  <a:schemeClr val="tx1"/>
                </a:solidFill>
                <a:effectLst/>
                <a:latin typeface="+mn-lt"/>
                <a:ea typeface="Calibri"/>
                <a:cs typeface="+mn-cs"/>
              </a:rPr>
              <a:t>Windscreen  -Level 1 Universal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kern="1200" dirty="0">
                <a:solidFill>
                  <a:schemeClr val="tx1"/>
                </a:solidFill>
                <a:effectLst/>
                <a:latin typeface="+mn-lt"/>
                <a:ea typeface="Calibri"/>
                <a:cs typeface="+mn-cs"/>
              </a:rPr>
              <a:t>Key Messages</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Depending upon audience the Facilitator may wish to highlight parts of the information </a:t>
            </a:r>
          </a:p>
          <a:p>
            <a:pPr>
              <a:lnSpc>
                <a:spcPct val="100000"/>
              </a:lnSpc>
              <a:spcAft>
                <a:spcPts val="0"/>
              </a:spcAft>
            </a:pPr>
            <a:endParaRPr lang="en-GB" sz="1100" b="1" kern="1200" dirty="0">
              <a:solidFill>
                <a:schemeClr val="tx1"/>
              </a:solidFill>
              <a:effectLst/>
              <a:latin typeface="+mn-lt"/>
              <a:ea typeface="Calibri"/>
              <a:cs typeface="+mn-cs"/>
            </a:endParaRPr>
          </a:p>
          <a:p>
            <a:pPr>
              <a:lnSpc>
                <a:spcPct val="100000"/>
              </a:lnSpc>
              <a:spcAft>
                <a:spcPts val="0"/>
              </a:spcAft>
            </a:pPr>
            <a:r>
              <a:rPr lang="en-GB" sz="1100" b="1" kern="1200" dirty="0">
                <a:solidFill>
                  <a:schemeClr val="tx1"/>
                </a:solidFill>
                <a:effectLst/>
                <a:latin typeface="+mn-lt"/>
                <a:ea typeface="Calibri"/>
                <a:cs typeface="+mn-cs"/>
              </a:rPr>
              <a:t>Facilitator Notes  </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The wording</a:t>
            </a:r>
            <a:r>
              <a:rPr lang="en-GB" sz="1100" kern="1200" baseline="0" dirty="0">
                <a:solidFill>
                  <a:schemeClr val="tx1"/>
                </a:solidFill>
                <a:effectLst/>
                <a:latin typeface="+mn-lt"/>
                <a:ea typeface="Calibri"/>
                <a:cs typeface="+mn-cs"/>
              </a:rPr>
              <a:t> in the </a:t>
            </a:r>
            <a:r>
              <a:rPr lang="en-GB" sz="1100" kern="1200" dirty="0">
                <a:solidFill>
                  <a:schemeClr val="tx1"/>
                </a:solidFill>
                <a:effectLst/>
                <a:latin typeface="+mn-lt"/>
                <a:ea typeface="Calibri"/>
                <a:cs typeface="+mn-cs"/>
              </a:rPr>
              <a:t>following slides are excerpts from the Guidance document.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Each attendee should have their own copy.</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it has been circulated beforehand the following slides may be skipped over quickly.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not,</a:t>
            </a:r>
            <a:r>
              <a:rPr lang="en-GB" sz="1100" kern="1200" baseline="0" dirty="0">
                <a:solidFill>
                  <a:schemeClr val="tx1"/>
                </a:solidFill>
                <a:effectLst/>
                <a:latin typeface="+mn-lt"/>
                <a:ea typeface="Calibri"/>
                <a:cs typeface="+mn-cs"/>
              </a:rPr>
              <a:t> </a:t>
            </a:r>
            <a:r>
              <a:rPr lang="en-GB" sz="1100" kern="1200" dirty="0">
                <a:solidFill>
                  <a:schemeClr val="tx1"/>
                </a:solidFill>
                <a:effectLst/>
                <a:latin typeface="+mn-lt"/>
                <a:ea typeface="Calibri"/>
                <a:cs typeface="+mn-cs"/>
              </a:rPr>
              <a:t>depending on knowledge level of attendees, the Facilitator may wish to highlight parts of the information.</a:t>
            </a:r>
          </a:p>
          <a:p>
            <a:pPr>
              <a:lnSpc>
                <a:spcPct val="100000"/>
              </a:lnSpc>
              <a:spcAft>
                <a:spcPts val="0"/>
              </a:spcAft>
            </a:pPr>
            <a:r>
              <a:rPr lang="en-GB" sz="1100" kern="1200" dirty="0">
                <a:solidFill>
                  <a:schemeClr val="tx1"/>
                </a:solidFill>
                <a:effectLst/>
                <a:latin typeface="+mn-lt"/>
                <a:ea typeface="Calibri"/>
                <a:cs typeface="+mn-cs"/>
              </a:rPr>
              <a:t> </a:t>
            </a:r>
          </a:p>
          <a:p>
            <a:pPr>
              <a:lnSpc>
                <a:spcPct val="100000"/>
              </a:lnSpc>
              <a:spcAft>
                <a:spcPts val="0"/>
              </a:spcAft>
            </a:pPr>
            <a:r>
              <a:rPr lang="en-GB" sz="1100" b="1" kern="1200" dirty="0">
                <a:solidFill>
                  <a:schemeClr val="tx1"/>
                </a:solidFill>
                <a:effectLst/>
                <a:latin typeface="+mn-lt"/>
                <a:ea typeface="Calibri"/>
                <a:cs typeface="+mn-cs"/>
              </a:rPr>
              <a:t>Resources Required - </a:t>
            </a:r>
            <a:r>
              <a:rPr lang="en-GB" sz="1100" kern="1200" dirty="0">
                <a:solidFill>
                  <a:schemeClr val="tx1"/>
                </a:solidFill>
                <a:effectLst/>
                <a:latin typeface="+mn-lt"/>
                <a:ea typeface="Calibri"/>
                <a:cs typeface="+mn-cs"/>
              </a:rPr>
              <a:t>Copies of Guidance document or relevant extracts </a:t>
            </a:r>
          </a:p>
          <a:p>
            <a:pPr>
              <a:lnSpc>
                <a:spcPct val="115000"/>
              </a:lnSpc>
              <a:spcAft>
                <a:spcPts val="0"/>
              </a:spcAft>
            </a:pPr>
            <a:r>
              <a:rPr lang="en-GB" sz="1100" dirty="0">
                <a:effectLst/>
                <a:latin typeface="+mn-lt"/>
                <a:ea typeface="Calibri"/>
              </a:rPr>
              <a:t> </a:t>
            </a:r>
          </a:p>
          <a:p>
            <a:pPr>
              <a:lnSpc>
                <a:spcPct val="100000"/>
              </a:lnSpc>
            </a:pPr>
            <a:endParaRPr lang="en-GB" sz="1100" dirty="0">
              <a:latin typeface="+mn-lt"/>
            </a:endParaRPr>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6</a:t>
            </a:fld>
            <a:endParaRPr lang="en-US" dirty="0"/>
          </a:p>
        </p:txBody>
      </p:sp>
    </p:spTree>
    <p:extLst>
      <p:ext uri="{BB962C8B-B14F-4D97-AF65-F5344CB8AC3E}">
        <p14:creationId xmlns:p14="http://schemas.microsoft.com/office/powerpoint/2010/main" val="25515803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 : 7</a:t>
            </a:r>
            <a:r>
              <a:rPr lang="en-GB" sz="1100" b="1" baseline="0" dirty="0">
                <a:effectLst/>
                <a:latin typeface="+mn-lt"/>
                <a:ea typeface="Calibri"/>
              </a:rPr>
              <a:t> </a:t>
            </a:r>
            <a:endParaRPr lang="en-GB" sz="1100" dirty="0">
              <a:effectLst/>
              <a:latin typeface="+mn-lt"/>
              <a:ea typeface="Calibri"/>
            </a:endParaRPr>
          </a:p>
          <a:p>
            <a:pPr marL="0" marR="0" indent="0" algn="l" defTabSz="914400" rtl="0" eaLnBrk="0" fontAlgn="base" latinLnBrk="0" hangingPunct="0">
              <a:lnSpc>
                <a:spcPct val="100000"/>
              </a:lnSpc>
              <a:spcBef>
                <a:spcPct val="30000"/>
              </a:spcBef>
              <a:spcAft>
                <a:spcPts val="0"/>
              </a:spcAft>
              <a:buClrTx/>
              <a:buSzTx/>
              <a:buFontTx/>
              <a:buNone/>
              <a:tabLst/>
              <a:defRPr/>
            </a:pPr>
            <a:r>
              <a:rPr lang="en-GB" sz="1100" b="1" dirty="0">
                <a:effectLst/>
                <a:latin typeface="+mn-lt"/>
                <a:ea typeface="Calibri"/>
              </a:rPr>
              <a:t>Title: </a:t>
            </a:r>
            <a:r>
              <a:rPr lang="en-GB" sz="1100" b="1" kern="1200" dirty="0">
                <a:solidFill>
                  <a:schemeClr val="tx1"/>
                </a:solidFill>
                <a:effectLst/>
                <a:latin typeface="+mn-lt"/>
                <a:ea typeface="Calibri"/>
                <a:cs typeface="+mn-cs"/>
              </a:rPr>
              <a:t>Title: Windscreen -  Level 1 Universal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kern="1200" dirty="0">
                <a:solidFill>
                  <a:schemeClr val="tx1"/>
                </a:solidFill>
                <a:effectLst/>
                <a:latin typeface="+mn-lt"/>
                <a:ea typeface="Calibri"/>
                <a:cs typeface="+mn-cs"/>
              </a:rPr>
              <a:t>Key Messages</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Depending upon audience the Facilitator may wish to highlight parts of the information </a:t>
            </a:r>
          </a:p>
          <a:p>
            <a:pPr>
              <a:lnSpc>
                <a:spcPct val="100000"/>
              </a:lnSpc>
              <a:spcAft>
                <a:spcPts val="0"/>
              </a:spcAft>
            </a:pPr>
            <a:endParaRPr lang="en-GB" sz="1100" b="1" kern="1200" dirty="0">
              <a:solidFill>
                <a:schemeClr val="tx1"/>
              </a:solidFill>
              <a:effectLst/>
              <a:latin typeface="+mn-lt"/>
              <a:ea typeface="Calibri"/>
              <a:cs typeface="+mn-cs"/>
            </a:endParaRPr>
          </a:p>
          <a:p>
            <a:pPr>
              <a:lnSpc>
                <a:spcPct val="100000"/>
              </a:lnSpc>
              <a:spcAft>
                <a:spcPts val="0"/>
              </a:spcAft>
            </a:pPr>
            <a:r>
              <a:rPr lang="en-GB" sz="1100" b="1" kern="1200" dirty="0">
                <a:solidFill>
                  <a:schemeClr val="tx1"/>
                </a:solidFill>
                <a:effectLst/>
                <a:latin typeface="+mn-lt"/>
                <a:ea typeface="Calibri"/>
                <a:cs typeface="+mn-cs"/>
              </a:rPr>
              <a:t>Facilitator Notes  </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The wording</a:t>
            </a:r>
            <a:r>
              <a:rPr lang="en-GB" sz="1100" kern="1200" baseline="0" dirty="0">
                <a:solidFill>
                  <a:schemeClr val="tx1"/>
                </a:solidFill>
                <a:effectLst/>
                <a:latin typeface="+mn-lt"/>
                <a:ea typeface="Calibri"/>
                <a:cs typeface="+mn-cs"/>
              </a:rPr>
              <a:t> in the </a:t>
            </a:r>
            <a:r>
              <a:rPr lang="en-GB" sz="1100" kern="1200" dirty="0">
                <a:solidFill>
                  <a:schemeClr val="tx1"/>
                </a:solidFill>
                <a:effectLst/>
                <a:latin typeface="+mn-lt"/>
                <a:ea typeface="Calibri"/>
                <a:cs typeface="+mn-cs"/>
              </a:rPr>
              <a:t>following slides are excerpts from the Guidance document.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Each attendee should have their own copy.</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it has been circulated beforehand the following slides may be skipped over quickly.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not,</a:t>
            </a:r>
            <a:r>
              <a:rPr lang="en-GB" sz="1100" kern="1200" baseline="0" dirty="0">
                <a:solidFill>
                  <a:schemeClr val="tx1"/>
                </a:solidFill>
                <a:effectLst/>
                <a:latin typeface="+mn-lt"/>
                <a:ea typeface="Calibri"/>
                <a:cs typeface="+mn-cs"/>
              </a:rPr>
              <a:t> </a:t>
            </a:r>
            <a:r>
              <a:rPr lang="en-GB" sz="1100" kern="1200" dirty="0">
                <a:solidFill>
                  <a:schemeClr val="tx1"/>
                </a:solidFill>
                <a:effectLst/>
                <a:latin typeface="+mn-lt"/>
                <a:ea typeface="Calibri"/>
                <a:cs typeface="+mn-cs"/>
              </a:rPr>
              <a:t>depending on knowledge level of attendees, the Facilitator may wish to highlight parts of the information.</a:t>
            </a:r>
          </a:p>
          <a:p>
            <a:pPr>
              <a:lnSpc>
                <a:spcPct val="100000"/>
              </a:lnSpc>
              <a:spcAft>
                <a:spcPts val="0"/>
              </a:spcAft>
            </a:pPr>
            <a:r>
              <a:rPr lang="en-GB" sz="1100" kern="1200" dirty="0">
                <a:solidFill>
                  <a:schemeClr val="tx1"/>
                </a:solidFill>
                <a:effectLst/>
                <a:latin typeface="+mn-lt"/>
                <a:ea typeface="Calibri"/>
                <a:cs typeface="+mn-cs"/>
              </a:rPr>
              <a:t> </a:t>
            </a:r>
          </a:p>
          <a:p>
            <a:pPr>
              <a:lnSpc>
                <a:spcPct val="100000"/>
              </a:lnSpc>
              <a:spcAft>
                <a:spcPts val="0"/>
              </a:spcAft>
            </a:pPr>
            <a:r>
              <a:rPr lang="en-GB" sz="1100" b="1" kern="1200" dirty="0">
                <a:solidFill>
                  <a:schemeClr val="tx1"/>
                </a:solidFill>
                <a:effectLst/>
                <a:latin typeface="+mn-lt"/>
                <a:ea typeface="Calibri"/>
                <a:cs typeface="+mn-cs"/>
              </a:rPr>
              <a:t>Resources Required - </a:t>
            </a:r>
            <a:r>
              <a:rPr lang="en-GB" sz="1100" kern="1200" dirty="0">
                <a:solidFill>
                  <a:schemeClr val="tx1"/>
                </a:solidFill>
                <a:effectLst/>
                <a:latin typeface="+mn-lt"/>
                <a:ea typeface="Calibri"/>
                <a:cs typeface="+mn-cs"/>
              </a:rPr>
              <a:t>Copies of Guidance document or relevant extracts </a:t>
            </a:r>
          </a:p>
          <a:p>
            <a:pPr>
              <a:lnSpc>
                <a:spcPct val="115000"/>
              </a:lnSpc>
              <a:spcAft>
                <a:spcPts val="0"/>
              </a:spcAft>
            </a:pPr>
            <a:r>
              <a:rPr lang="en-GB" sz="1100" dirty="0">
                <a:effectLst/>
                <a:latin typeface="+mn-lt"/>
                <a:ea typeface="Calibri"/>
              </a:rPr>
              <a:t> </a:t>
            </a:r>
          </a:p>
          <a:p>
            <a:pPr>
              <a:lnSpc>
                <a:spcPct val="100000"/>
              </a:lnSpc>
              <a:spcAft>
                <a:spcPts val="0"/>
              </a:spcAft>
            </a:pPr>
            <a:endParaRPr lang="en-GB" sz="1100" dirty="0">
              <a:effectLst/>
              <a:latin typeface="+mn-lt"/>
              <a:ea typeface="Calibri"/>
            </a:endParaRPr>
          </a:p>
          <a:p>
            <a:pPr>
              <a:lnSpc>
                <a:spcPct val="115000"/>
              </a:lnSpc>
              <a:spcAft>
                <a:spcPts val="0"/>
              </a:spcAft>
            </a:pPr>
            <a:r>
              <a:rPr lang="en-GB" sz="1200" dirty="0">
                <a:effectLst/>
                <a:latin typeface="Calibri"/>
                <a:ea typeface="Calibri"/>
              </a:rPr>
              <a:t> </a:t>
            </a:r>
            <a:endParaRPr lang="en-GB" sz="1200" dirty="0">
              <a:effectLst/>
              <a:latin typeface="Arial"/>
              <a:ea typeface="Calibri"/>
            </a:endParaRPr>
          </a:p>
          <a:p>
            <a:endParaRPr lang="en-GB"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7</a:t>
            </a:fld>
            <a:endParaRPr lang="en-US" dirty="0"/>
          </a:p>
        </p:txBody>
      </p:sp>
    </p:spTree>
    <p:extLst>
      <p:ext uri="{BB962C8B-B14F-4D97-AF65-F5344CB8AC3E}">
        <p14:creationId xmlns:p14="http://schemas.microsoft.com/office/powerpoint/2010/main" val="25515803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Number(s) :</a:t>
            </a:r>
            <a:r>
              <a:rPr lang="en-GB" sz="1100" b="1" baseline="0" dirty="0">
                <a:effectLst/>
                <a:latin typeface="+mn-lt"/>
                <a:ea typeface="Calibri"/>
              </a:rPr>
              <a:t> 8 &amp; 9 contain the same information but displayed differently.  The Facilitator can prefer which one to use </a:t>
            </a:r>
            <a:endParaRPr lang="en-GB" sz="1100" dirty="0">
              <a:effectLst/>
              <a:latin typeface="+mn-lt"/>
              <a:ea typeface="Calibri"/>
            </a:endParaRPr>
          </a:p>
          <a:p>
            <a:pPr>
              <a:lnSpc>
                <a:spcPct val="100000"/>
              </a:lnSpc>
              <a:spcAft>
                <a:spcPts val="0"/>
              </a:spcAft>
            </a:pPr>
            <a:r>
              <a:rPr lang="en-GB" sz="1100" b="1" dirty="0">
                <a:effectLst/>
                <a:latin typeface="+mn-lt"/>
                <a:ea typeface="Calibri"/>
              </a:rPr>
              <a:t>Title: Windscreen  - level</a:t>
            </a:r>
            <a:r>
              <a:rPr lang="en-GB" sz="1100" b="1" baseline="0" dirty="0">
                <a:effectLst/>
                <a:latin typeface="+mn-lt"/>
                <a:ea typeface="Calibri"/>
              </a:rPr>
              <a:t> 2 Additional </a:t>
            </a:r>
            <a:r>
              <a:rPr lang="en-GB" sz="1100" b="1" dirty="0">
                <a:effectLst/>
                <a:latin typeface="+mn-lt"/>
                <a:ea typeface="Calibri"/>
              </a:rPr>
              <a:t> </a:t>
            </a:r>
            <a:endParaRPr lang="en-GB" sz="1100" dirty="0">
              <a:effectLst/>
              <a:latin typeface="+mn-lt"/>
              <a:ea typeface="Calibri"/>
            </a:endParaRPr>
          </a:p>
          <a:p>
            <a:pPr>
              <a:lnSpc>
                <a:spcPct val="100000"/>
              </a:lnSpc>
              <a:spcAft>
                <a:spcPts val="0"/>
              </a:spcAft>
            </a:pPr>
            <a:r>
              <a:rPr lang="en-GB" sz="1100" b="1" baseline="0" dirty="0">
                <a:effectLst/>
                <a:latin typeface="+mn-lt"/>
                <a:ea typeface="Calibri"/>
              </a:rPr>
              <a:t> </a:t>
            </a:r>
          </a:p>
          <a:p>
            <a:pPr>
              <a:lnSpc>
                <a:spcPct val="100000"/>
              </a:lnSpc>
              <a:spcAft>
                <a:spcPts val="0"/>
              </a:spcAft>
            </a:pPr>
            <a:r>
              <a:rPr lang="en-GB" sz="1100" b="1" kern="1200" dirty="0">
                <a:solidFill>
                  <a:schemeClr val="tx1"/>
                </a:solidFill>
                <a:effectLst/>
                <a:latin typeface="+mn-lt"/>
                <a:ea typeface="Calibri"/>
                <a:cs typeface="+mn-cs"/>
              </a:rPr>
              <a:t>Key Messages</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Depending upon audience the Facilitator may wish to highlight parts of the information </a:t>
            </a:r>
          </a:p>
          <a:p>
            <a:pPr>
              <a:lnSpc>
                <a:spcPct val="100000"/>
              </a:lnSpc>
              <a:spcAft>
                <a:spcPts val="0"/>
              </a:spcAft>
            </a:pPr>
            <a:endParaRPr lang="en-GB" sz="1100" b="1" kern="1200" dirty="0">
              <a:solidFill>
                <a:schemeClr val="tx1"/>
              </a:solidFill>
              <a:effectLst/>
              <a:latin typeface="+mn-lt"/>
              <a:ea typeface="Calibri"/>
              <a:cs typeface="+mn-cs"/>
            </a:endParaRPr>
          </a:p>
          <a:p>
            <a:pPr>
              <a:lnSpc>
                <a:spcPct val="100000"/>
              </a:lnSpc>
              <a:spcAft>
                <a:spcPts val="0"/>
              </a:spcAft>
            </a:pPr>
            <a:r>
              <a:rPr lang="en-GB" sz="1100" b="1" kern="1200" dirty="0">
                <a:solidFill>
                  <a:schemeClr val="tx1"/>
                </a:solidFill>
                <a:effectLst/>
                <a:latin typeface="+mn-lt"/>
                <a:ea typeface="Calibri"/>
                <a:cs typeface="+mn-cs"/>
              </a:rPr>
              <a:t>Facilitator Notes  </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The wording</a:t>
            </a:r>
            <a:r>
              <a:rPr lang="en-GB" sz="1100" kern="1200" baseline="0" dirty="0">
                <a:solidFill>
                  <a:schemeClr val="tx1"/>
                </a:solidFill>
                <a:effectLst/>
                <a:latin typeface="+mn-lt"/>
                <a:ea typeface="Calibri"/>
                <a:cs typeface="+mn-cs"/>
              </a:rPr>
              <a:t> in the </a:t>
            </a:r>
            <a:r>
              <a:rPr lang="en-GB" sz="1100" kern="1200" dirty="0">
                <a:solidFill>
                  <a:schemeClr val="tx1"/>
                </a:solidFill>
                <a:effectLst/>
                <a:latin typeface="+mn-lt"/>
                <a:ea typeface="Calibri"/>
                <a:cs typeface="+mn-cs"/>
              </a:rPr>
              <a:t>following slides are excerpts from the Guidance document.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Each attendee should have their own copy.</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it has been circulated beforehand the following slides may be skipped over quickly.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not,</a:t>
            </a:r>
            <a:r>
              <a:rPr lang="en-GB" sz="1100" kern="1200" baseline="0" dirty="0">
                <a:solidFill>
                  <a:schemeClr val="tx1"/>
                </a:solidFill>
                <a:effectLst/>
                <a:latin typeface="+mn-lt"/>
                <a:ea typeface="Calibri"/>
                <a:cs typeface="+mn-cs"/>
              </a:rPr>
              <a:t> </a:t>
            </a:r>
            <a:r>
              <a:rPr lang="en-GB" sz="1100" kern="1200" dirty="0">
                <a:solidFill>
                  <a:schemeClr val="tx1"/>
                </a:solidFill>
                <a:effectLst/>
                <a:latin typeface="+mn-lt"/>
                <a:ea typeface="Calibri"/>
                <a:cs typeface="+mn-cs"/>
              </a:rPr>
              <a:t>depending on knowledge level of attendees, the Facilitator may wish to highlight parts of the information.</a:t>
            </a:r>
          </a:p>
          <a:p>
            <a:pPr>
              <a:lnSpc>
                <a:spcPct val="100000"/>
              </a:lnSpc>
              <a:spcAft>
                <a:spcPts val="0"/>
              </a:spcAft>
            </a:pPr>
            <a:r>
              <a:rPr lang="en-GB" sz="1100" kern="1200" dirty="0">
                <a:solidFill>
                  <a:schemeClr val="tx1"/>
                </a:solidFill>
                <a:effectLst/>
                <a:latin typeface="+mn-lt"/>
                <a:ea typeface="Calibri"/>
                <a:cs typeface="+mn-cs"/>
              </a:rPr>
              <a:t> </a:t>
            </a:r>
          </a:p>
          <a:p>
            <a:pPr>
              <a:lnSpc>
                <a:spcPct val="100000"/>
              </a:lnSpc>
              <a:spcAft>
                <a:spcPts val="0"/>
              </a:spcAft>
            </a:pPr>
            <a:r>
              <a:rPr lang="en-GB" sz="1100" b="1" kern="1200" dirty="0">
                <a:solidFill>
                  <a:schemeClr val="tx1"/>
                </a:solidFill>
                <a:effectLst/>
                <a:latin typeface="+mn-lt"/>
                <a:ea typeface="Calibri"/>
                <a:cs typeface="+mn-cs"/>
              </a:rPr>
              <a:t>Resources Required - </a:t>
            </a:r>
            <a:r>
              <a:rPr lang="en-GB" sz="1100" kern="1200" dirty="0">
                <a:solidFill>
                  <a:schemeClr val="tx1"/>
                </a:solidFill>
                <a:effectLst/>
                <a:latin typeface="+mn-lt"/>
                <a:ea typeface="Calibri"/>
                <a:cs typeface="+mn-cs"/>
              </a:rPr>
              <a:t>Copies of Guidance document or relevant extracts </a:t>
            </a:r>
          </a:p>
          <a:p>
            <a:pPr>
              <a:lnSpc>
                <a:spcPct val="115000"/>
              </a:lnSpc>
              <a:spcAft>
                <a:spcPts val="0"/>
              </a:spcAft>
            </a:pPr>
            <a:r>
              <a:rPr lang="en-GB" sz="1100" dirty="0">
                <a:effectLst/>
                <a:latin typeface="+mn-lt"/>
                <a:ea typeface="Calibri"/>
              </a:rPr>
              <a:t> </a:t>
            </a:r>
          </a:p>
          <a:p>
            <a:pPr>
              <a:lnSpc>
                <a:spcPct val="100000"/>
              </a:lnSpc>
            </a:pPr>
            <a:endParaRPr lang="en-GB" sz="1100" dirty="0">
              <a:latin typeface="+mn-lt"/>
            </a:endParaRPr>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8</a:t>
            </a:fld>
            <a:endParaRPr lang="en-US" dirty="0"/>
          </a:p>
        </p:txBody>
      </p:sp>
    </p:spTree>
    <p:extLst>
      <p:ext uri="{BB962C8B-B14F-4D97-AF65-F5344CB8AC3E}">
        <p14:creationId xmlns:p14="http://schemas.microsoft.com/office/powerpoint/2010/main" val="26716988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 9 </a:t>
            </a:r>
            <a:r>
              <a:rPr lang="en-GB" sz="1100" b="1" i="1" dirty="0">
                <a:effectLst/>
                <a:latin typeface="+mn-lt"/>
                <a:ea typeface="Calibri"/>
              </a:rPr>
              <a:t>(Slides 8</a:t>
            </a:r>
            <a:r>
              <a:rPr lang="en-GB" sz="1100" b="1" i="1" baseline="0" dirty="0">
                <a:effectLst/>
                <a:latin typeface="+mn-lt"/>
                <a:ea typeface="Calibri"/>
              </a:rPr>
              <a:t> &amp; 9 contain the same information but displayed differently.  The Facilitator can prefer which one to use)</a:t>
            </a:r>
            <a:endParaRPr lang="en-GB" sz="1100" b="1" dirty="0">
              <a:effectLst/>
              <a:latin typeface="+mn-lt"/>
              <a:ea typeface="Calibri"/>
            </a:endParaRPr>
          </a:p>
          <a:p>
            <a:pPr marL="0" marR="0" indent="0" algn="l" defTabSz="914400" rtl="0" eaLnBrk="0" fontAlgn="base" latinLnBrk="0" hangingPunct="0">
              <a:lnSpc>
                <a:spcPct val="100000"/>
              </a:lnSpc>
              <a:spcBef>
                <a:spcPct val="30000"/>
              </a:spcBef>
              <a:spcAft>
                <a:spcPts val="0"/>
              </a:spcAft>
              <a:buClrTx/>
              <a:buSzTx/>
              <a:buFontTx/>
              <a:buNone/>
              <a:tabLst/>
              <a:defRPr/>
            </a:pPr>
            <a:r>
              <a:rPr lang="en-GB" sz="1100" b="1" dirty="0">
                <a:effectLst/>
                <a:latin typeface="+mn-lt"/>
                <a:ea typeface="Calibri"/>
              </a:rPr>
              <a:t>Title: Windscreen  - </a:t>
            </a:r>
            <a:r>
              <a:rPr lang="en-GB" sz="1100" b="1" kern="1200" dirty="0">
                <a:solidFill>
                  <a:schemeClr val="tx1"/>
                </a:solidFill>
                <a:effectLst/>
                <a:latin typeface="+mn-lt"/>
                <a:ea typeface="Calibri"/>
                <a:cs typeface="+mn-cs"/>
              </a:rPr>
              <a:t>level</a:t>
            </a:r>
            <a:r>
              <a:rPr lang="en-GB" sz="1100" b="1" kern="1200" baseline="0" dirty="0">
                <a:solidFill>
                  <a:schemeClr val="tx1"/>
                </a:solidFill>
                <a:effectLst/>
                <a:latin typeface="+mn-lt"/>
                <a:ea typeface="Calibri"/>
                <a:cs typeface="+mn-cs"/>
              </a:rPr>
              <a:t> 2 Additional </a:t>
            </a:r>
            <a:r>
              <a:rPr lang="en-GB" sz="1100" b="1" kern="1200" dirty="0">
                <a:solidFill>
                  <a:schemeClr val="tx1"/>
                </a:solidFill>
                <a:effectLst/>
                <a:latin typeface="+mn-lt"/>
                <a:ea typeface="Calibri"/>
                <a:cs typeface="+mn-cs"/>
              </a:rPr>
              <a:t> </a:t>
            </a:r>
            <a:endParaRPr lang="en-GB" sz="1100" kern="1200" dirty="0">
              <a:solidFill>
                <a:schemeClr val="tx1"/>
              </a:solidFill>
              <a:effectLst/>
              <a:latin typeface="+mn-lt"/>
              <a:ea typeface="Calibri"/>
              <a:cs typeface="+mn-cs"/>
            </a:endParaRP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kern="1200" dirty="0">
                <a:solidFill>
                  <a:schemeClr val="tx1"/>
                </a:solidFill>
                <a:effectLst/>
                <a:latin typeface="+mn-lt"/>
                <a:ea typeface="Calibri"/>
                <a:cs typeface="+mn-cs"/>
              </a:rPr>
              <a:t>Key Messages</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Depending upon audience the Facilitator may wish to highlight parts of the information </a:t>
            </a:r>
          </a:p>
          <a:p>
            <a:pPr>
              <a:lnSpc>
                <a:spcPct val="100000"/>
              </a:lnSpc>
              <a:spcAft>
                <a:spcPts val="0"/>
              </a:spcAft>
            </a:pPr>
            <a:endParaRPr lang="en-GB" sz="1100" b="1" kern="1200" dirty="0">
              <a:solidFill>
                <a:schemeClr val="tx1"/>
              </a:solidFill>
              <a:effectLst/>
              <a:latin typeface="+mn-lt"/>
              <a:ea typeface="Calibri"/>
              <a:cs typeface="+mn-cs"/>
            </a:endParaRPr>
          </a:p>
          <a:p>
            <a:pPr>
              <a:lnSpc>
                <a:spcPct val="100000"/>
              </a:lnSpc>
              <a:spcAft>
                <a:spcPts val="0"/>
              </a:spcAft>
            </a:pPr>
            <a:r>
              <a:rPr lang="en-GB" sz="1100" b="1" kern="1200" dirty="0">
                <a:solidFill>
                  <a:schemeClr val="tx1"/>
                </a:solidFill>
                <a:effectLst/>
                <a:latin typeface="+mn-lt"/>
                <a:ea typeface="Calibri"/>
                <a:cs typeface="+mn-cs"/>
              </a:rPr>
              <a:t>Facilitator Notes  </a:t>
            </a:r>
            <a:endParaRPr lang="en-GB" sz="1100" kern="1200" dirty="0">
              <a:solidFill>
                <a:schemeClr val="tx1"/>
              </a:solidFill>
              <a:effectLst/>
              <a:latin typeface="+mn-lt"/>
              <a:ea typeface="Calibri"/>
              <a:cs typeface="+mn-cs"/>
            </a:endParaRP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The wording</a:t>
            </a:r>
            <a:r>
              <a:rPr lang="en-GB" sz="1100" kern="1200" baseline="0" dirty="0">
                <a:solidFill>
                  <a:schemeClr val="tx1"/>
                </a:solidFill>
                <a:effectLst/>
                <a:latin typeface="+mn-lt"/>
                <a:ea typeface="Calibri"/>
                <a:cs typeface="+mn-cs"/>
              </a:rPr>
              <a:t> in the </a:t>
            </a:r>
            <a:r>
              <a:rPr lang="en-GB" sz="1100" kern="1200" dirty="0">
                <a:solidFill>
                  <a:schemeClr val="tx1"/>
                </a:solidFill>
                <a:effectLst/>
                <a:latin typeface="+mn-lt"/>
                <a:ea typeface="Calibri"/>
                <a:cs typeface="+mn-cs"/>
              </a:rPr>
              <a:t>following slides are excerpts from the Guidance document.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Each attendee should have their own copy.</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it has been circulated beforehand the following slides may be skipped over quickly.  </a:t>
            </a:r>
          </a:p>
          <a:p>
            <a:pPr marL="342900" lvl="0" indent="-342900">
              <a:lnSpc>
                <a:spcPct val="100000"/>
              </a:lnSpc>
              <a:spcAft>
                <a:spcPts val="0"/>
              </a:spcAft>
              <a:buFont typeface="Symbol"/>
              <a:buChar char=""/>
            </a:pPr>
            <a:r>
              <a:rPr lang="en-GB" sz="1100" kern="1200" dirty="0">
                <a:solidFill>
                  <a:schemeClr val="tx1"/>
                </a:solidFill>
                <a:effectLst/>
                <a:latin typeface="+mn-lt"/>
                <a:ea typeface="Calibri"/>
                <a:cs typeface="+mn-cs"/>
              </a:rPr>
              <a:t>If not,</a:t>
            </a:r>
            <a:r>
              <a:rPr lang="en-GB" sz="1100" kern="1200" baseline="0" dirty="0">
                <a:solidFill>
                  <a:schemeClr val="tx1"/>
                </a:solidFill>
                <a:effectLst/>
                <a:latin typeface="+mn-lt"/>
                <a:ea typeface="Calibri"/>
                <a:cs typeface="+mn-cs"/>
              </a:rPr>
              <a:t> </a:t>
            </a:r>
            <a:r>
              <a:rPr lang="en-GB" sz="1100" kern="1200" dirty="0">
                <a:solidFill>
                  <a:schemeClr val="tx1"/>
                </a:solidFill>
                <a:effectLst/>
                <a:latin typeface="+mn-lt"/>
                <a:ea typeface="Calibri"/>
                <a:cs typeface="+mn-cs"/>
              </a:rPr>
              <a:t>depending on knowledge level of attendees, the Facilitator may wish to highlight parts of the information.</a:t>
            </a:r>
          </a:p>
          <a:p>
            <a:pPr>
              <a:lnSpc>
                <a:spcPct val="100000"/>
              </a:lnSpc>
              <a:spcAft>
                <a:spcPts val="0"/>
              </a:spcAft>
            </a:pPr>
            <a:r>
              <a:rPr lang="en-GB" sz="1100" kern="1200" dirty="0">
                <a:solidFill>
                  <a:schemeClr val="tx1"/>
                </a:solidFill>
                <a:effectLst/>
                <a:latin typeface="+mn-lt"/>
                <a:ea typeface="Calibri"/>
                <a:cs typeface="+mn-cs"/>
              </a:rPr>
              <a:t> </a:t>
            </a:r>
          </a:p>
          <a:p>
            <a:pPr>
              <a:lnSpc>
                <a:spcPct val="100000"/>
              </a:lnSpc>
              <a:spcAft>
                <a:spcPts val="0"/>
              </a:spcAft>
            </a:pPr>
            <a:r>
              <a:rPr lang="en-GB" sz="1100" b="1" kern="1200" dirty="0">
                <a:solidFill>
                  <a:schemeClr val="tx1"/>
                </a:solidFill>
                <a:effectLst/>
                <a:latin typeface="+mn-lt"/>
                <a:ea typeface="Calibri"/>
                <a:cs typeface="+mn-cs"/>
              </a:rPr>
              <a:t>Resources Required - </a:t>
            </a:r>
            <a:r>
              <a:rPr lang="en-GB" sz="1100" kern="1200" dirty="0">
                <a:solidFill>
                  <a:schemeClr val="tx1"/>
                </a:solidFill>
                <a:effectLst/>
                <a:latin typeface="+mn-lt"/>
                <a:ea typeface="Calibri"/>
                <a:cs typeface="+mn-cs"/>
              </a:rPr>
              <a:t>Copies of Guidance document or relevant extracts </a:t>
            </a:r>
          </a:p>
          <a:p>
            <a:pPr>
              <a:lnSpc>
                <a:spcPct val="115000"/>
              </a:lnSpc>
              <a:spcAft>
                <a:spcPts val="0"/>
              </a:spcAft>
            </a:pPr>
            <a:r>
              <a:rPr lang="en-GB" sz="1100" dirty="0">
                <a:effectLst/>
                <a:latin typeface="+mn-lt"/>
                <a:ea typeface="Calibri"/>
              </a:rPr>
              <a:t> </a:t>
            </a:r>
          </a:p>
          <a:p>
            <a:pPr>
              <a:lnSpc>
                <a:spcPct val="100000"/>
              </a:lnSpc>
              <a:spcAft>
                <a:spcPts val="0"/>
              </a:spcAft>
            </a:pPr>
            <a:endParaRPr lang="en-GB" sz="1100" dirty="0">
              <a:effectLst/>
              <a:latin typeface="+mn-lt"/>
              <a:ea typeface="Calibri"/>
            </a:endParaRPr>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9</a:t>
            </a:fld>
            <a:endParaRPr lang="en-US" dirty="0"/>
          </a:p>
        </p:txBody>
      </p:sp>
    </p:spTree>
    <p:extLst>
      <p:ext uri="{BB962C8B-B14F-4D97-AF65-F5344CB8AC3E}">
        <p14:creationId xmlns:p14="http://schemas.microsoft.com/office/powerpoint/2010/main" val="25515803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089AC9E-0F34-4BC1-A09B-3711FF9174FB}" type="slidenum">
              <a:rPr lang="en-GB" smtClean="0"/>
              <a:t>‹#›</a:t>
            </a:fld>
            <a:endParaRPr lang="en-GB" dirty="0"/>
          </a:p>
        </p:txBody>
      </p:sp>
      <p:pic>
        <p:nvPicPr>
          <p:cNvPr id="7" name="Picture 6" descr="ECC ppt back.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5"/>
          <p:cNvSpPr txBox="1">
            <a:spLocks noChangeArrowheads="1"/>
          </p:cNvSpPr>
          <p:nvPr userDrawn="1"/>
        </p:nvSpPr>
        <p:spPr bwMode="auto">
          <a:xfrm>
            <a:off x="6400800" y="4191000"/>
            <a:ext cx="236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endParaRPr lang="en-GB" dirty="0">
              <a:ea typeface="ＭＳ Ｐゴシック" charset="0"/>
            </a:endParaRPr>
          </a:p>
        </p:txBody>
      </p:sp>
    </p:spTree>
    <p:extLst>
      <p:ext uri="{BB962C8B-B14F-4D97-AF65-F5344CB8AC3E}">
        <p14:creationId xmlns:p14="http://schemas.microsoft.com/office/powerpoint/2010/main" val="2032097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a:defRPr/>
            </a:pPr>
            <a:fld id="{CA82A8B6-62A5-4F35-9100-17182E3A1369}"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429606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a:defRPr/>
            </a:pPr>
            <a:fld id="{737112D7-91BF-4183-8A15-379895964A65}"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19944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a:defRPr/>
            </a:pPr>
            <a:fld id="{9B6F3EC3-4F54-4141-9820-8C188AFD5A24}"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382436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a:defRPr/>
            </a:pPr>
            <a:fld id="{5AC488E0-3C20-4BFA-8788-94A5C0C34050}"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4130756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pPr>
              <a:defRPr/>
            </a:pPr>
            <a:fld id="{965DF208-F6BA-48D2-BE32-DFD9BEF01210}"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1454354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pPr>
              <a:defRPr/>
            </a:pPr>
            <a:fld id="{7D32E8C3-048F-4DB5-AD06-35246EB5EAB0}"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2162369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pPr>
              <a:defRPr/>
            </a:pPr>
            <a:fld id="{CE51CBBA-793B-47FA-BF78-E4AFC9490453}"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3194983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pPr>
              <a:defRPr/>
            </a:pPr>
            <a:fld id="{9869346E-AA40-4AEA-AEC6-92B260C469A1}"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286887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pPr>
              <a:defRPr/>
            </a:pPr>
            <a:fld id="{3412CAA3-43A5-49BE-BE7C-AC13A46032AD}"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3086809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pPr>
              <a:defRPr/>
            </a:pPr>
            <a:fld id="{50A8EB30-72F9-4DB8-923A-5FF13472C0A2}"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2805256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23C762-CCB2-4551-810A-AFC6AA0AC2D2}" type="datetimeFigureOut">
              <a:rPr lang="en-GB" smtClean="0"/>
              <a:t>24/10/2018</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971A862-7189-470E-99D7-3A123C7E2800}"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2514676677"/>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ags" Target="../tags/tag9.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tags" Target="../tags/tag10.xml"/><Relationship Id="rId5" Type="http://schemas.openxmlformats.org/officeDocument/2006/relationships/image" Target="../media/image7.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tags" Target="../tags/tag1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tags" Target="../tags/tag13.xml"/><Relationship Id="rId5" Type="http://schemas.openxmlformats.org/officeDocument/2006/relationships/image" Target="../media/image8.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tags" Target="../tags/tag15.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tags" Target="../tags/tag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9869346E-AA40-4AEA-AEC6-92B260C469A1}" type="slidenum">
              <a:rPr lang="en-US" smtClean="0"/>
              <a:pPr>
                <a:defRPr/>
              </a:pPr>
              <a:t>1</a:t>
            </a:fld>
            <a:endParaRPr lang="en-US" dirty="0">
              <a:solidFill>
                <a:schemeClr val="tx1"/>
              </a:solidFill>
            </a:endParaRPr>
          </a:p>
        </p:txBody>
      </p:sp>
      <p:sp>
        <p:nvSpPr>
          <p:cNvPr id="4" name="Rectangle 3"/>
          <p:cNvSpPr/>
          <p:nvPr/>
        </p:nvSpPr>
        <p:spPr>
          <a:xfrm>
            <a:off x="1043608" y="1124744"/>
            <a:ext cx="6912768" cy="2800767"/>
          </a:xfrm>
          <a:prstGeom prst="rect">
            <a:avLst/>
          </a:prstGeom>
        </p:spPr>
        <p:txBody>
          <a:bodyPr wrap="square">
            <a:spAutoFit/>
          </a:bodyPr>
          <a:lstStyle/>
          <a:p>
            <a:pPr algn="ctr"/>
            <a:r>
              <a:rPr lang="en-GB" sz="4400" dirty="0">
                <a:solidFill>
                  <a:prstClr val="black"/>
                </a:solidFill>
                <a:latin typeface="Calibri"/>
                <a:ea typeface="+mj-ea"/>
                <a:cs typeface="+mj-cs"/>
              </a:rPr>
              <a:t>Effective Support for Children &amp; Families in Essex </a:t>
            </a:r>
          </a:p>
          <a:p>
            <a:pPr algn="ctr"/>
            <a:endParaRPr lang="en-GB" sz="4400" dirty="0">
              <a:solidFill>
                <a:prstClr val="black"/>
              </a:solidFill>
              <a:latin typeface="Calibri"/>
              <a:ea typeface="+mj-ea"/>
              <a:cs typeface="+mj-cs"/>
            </a:endParaRPr>
          </a:p>
          <a:p>
            <a:pPr algn="ctr"/>
            <a:r>
              <a:rPr lang="en-GB" sz="4400" dirty="0">
                <a:solidFill>
                  <a:prstClr val="black"/>
                </a:solidFill>
                <a:latin typeface="Calibri"/>
                <a:ea typeface="+mj-ea"/>
                <a:cs typeface="+mj-cs"/>
              </a:rPr>
              <a:t>Needs and Indicators </a:t>
            </a:r>
          </a:p>
        </p:txBody>
      </p:sp>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8168"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54657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8424" y="6093296"/>
            <a:ext cx="666845" cy="6638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683568" y="116632"/>
            <a:ext cx="7416824" cy="954107"/>
          </a:xfrm>
          <a:prstGeom prst="rect">
            <a:avLst/>
          </a:prstGeom>
          <a:noFill/>
        </p:spPr>
        <p:txBody>
          <a:bodyPr wrap="square" rtlCol="0">
            <a:spAutoFit/>
          </a:bodyPr>
          <a:lstStyle/>
          <a:p>
            <a:pPr algn="ctr"/>
            <a:r>
              <a:rPr lang="en-GB" sz="2800" b="1" dirty="0">
                <a:latin typeface="Arial" panose="020B0604020202020204" pitchFamily="34" charset="0"/>
                <a:ea typeface="Tahoma" panose="020B0604030504040204" pitchFamily="34" charset="0"/>
                <a:cs typeface="Arial" panose="020B0604020202020204" pitchFamily="34" charset="0"/>
              </a:rPr>
              <a:t>Effective Support Guidance &amp; Support Windscreen – Level 2  Additional</a:t>
            </a:r>
          </a:p>
        </p:txBody>
      </p:sp>
      <p:sp>
        <p:nvSpPr>
          <p:cNvPr id="3" name="Rectangle 2"/>
          <p:cNvSpPr/>
          <p:nvPr/>
        </p:nvSpPr>
        <p:spPr>
          <a:xfrm>
            <a:off x="539552" y="1484784"/>
            <a:ext cx="7272808" cy="3785652"/>
          </a:xfrm>
          <a:prstGeom prst="rect">
            <a:avLst/>
          </a:prstGeom>
        </p:spPr>
        <p:txBody>
          <a:bodyPr wrap="square">
            <a:spAutoFit/>
          </a:bodyPr>
          <a:lstStyle/>
          <a:p>
            <a:r>
              <a:rPr lang="en-GB" b="1" dirty="0">
                <a:latin typeface="Arial" panose="020B0604020202020204" pitchFamily="34" charset="0"/>
                <a:cs typeface="Arial" panose="020B0604020202020204" pitchFamily="34" charset="0"/>
              </a:rPr>
              <a:t>Indicators : </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Children and young people whose needs require some extra support.</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 A single universal or targeted service or two services are likely to be involved; these services should work together. </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A Team Around the Family meeting to share information and agree an Early Help</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Plan to support the child and family is helpful. </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No need for specialist services.</a:t>
            </a:r>
          </a:p>
        </p:txBody>
      </p:sp>
    </p:spTree>
    <p:custDataLst>
      <p:tags r:id="rId1"/>
    </p:custDataLst>
    <p:extLst>
      <p:ext uri="{BB962C8B-B14F-4D97-AF65-F5344CB8AC3E}">
        <p14:creationId xmlns:p14="http://schemas.microsoft.com/office/powerpoint/2010/main" val="2626055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A367E95-F77C-4A29-95BF-DE70FEA1F0BA}" type="slidenum">
              <a:rPr lang="en-US" smtClean="0"/>
              <a:pPr>
                <a:defRPr/>
              </a:pPr>
              <a:t>11</a:t>
            </a:fld>
            <a:endParaRPr lang="en-US" dirty="0">
              <a:solidFill>
                <a:schemeClr val="tx1"/>
              </a:solidFill>
            </a:endParaRPr>
          </a:p>
        </p:txBody>
      </p:sp>
      <p:pic>
        <p:nvPicPr>
          <p:cNvPr id="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4076"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683568" y="284455"/>
            <a:ext cx="7416824" cy="830997"/>
          </a:xfrm>
          <a:prstGeom prst="rect">
            <a:avLst/>
          </a:prstGeom>
          <a:noFill/>
        </p:spPr>
        <p:txBody>
          <a:bodyPr wrap="square" rtlCol="0">
            <a:spAutoFit/>
          </a:bodyPr>
          <a:lstStyle/>
          <a:p>
            <a:pPr algn="ctr"/>
            <a:r>
              <a:rPr lang="en-GB" b="1" dirty="0">
                <a:latin typeface="Arial" panose="020B0604020202020204" pitchFamily="34" charset="0"/>
                <a:ea typeface="Tahoma" panose="020B0604030504040204" pitchFamily="34" charset="0"/>
                <a:cs typeface="Arial" panose="020B0604020202020204" pitchFamily="34" charset="0"/>
              </a:rPr>
              <a:t>Effective Support Guidance &amp; Support Windscreen – Level 3 Intensive</a:t>
            </a:r>
          </a:p>
        </p:txBody>
      </p:sp>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3568" y="1115452"/>
            <a:ext cx="7280508" cy="553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8467700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37E6C245-C323-433E-9A8C-0E626F23F479}" type="slidenum">
              <a:rPr lang="en-US" smtClean="0"/>
              <a:pPr>
                <a:defRPr/>
              </a:pPr>
              <a:t>12</a:t>
            </a:fld>
            <a:endParaRPr lang="en-US" dirty="0">
              <a:solidFill>
                <a:schemeClr val="tx1"/>
              </a:solidFill>
            </a:endParaRPr>
          </a:p>
        </p:txBody>
      </p:sp>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4076"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657184" y="188640"/>
            <a:ext cx="7416824" cy="523220"/>
          </a:xfrm>
          <a:prstGeom prst="rect">
            <a:avLst/>
          </a:prstGeom>
          <a:noFill/>
        </p:spPr>
        <p:txBody>
          <a:bodyPr wrap="square" rtlCol="0">
            <a:spAutoFit/>
          </a:bodyPr>
          <a:lstStyle/>
          <a:p>
            <a:pPr algn="ctr"/>
            <a:r>
              <a:rPr lang="en-GB" sz="2800" b="1" dirty="0">
                <a:latin typeface="Arial" panose="020B0604020202020204" pitchFamily="34" charset="0"/>
                <a:ea typeface="Tahoma" panose="020B0604030504040204" pitchFamily="34" charset="0"/>
                <a:cs typeface="Arial" panose="020B0604020202020204" pitchFamily="34" charset="0"/>
              </a:rPr>
              <a:t>Level 3 Intensive</a:t>
            </a:r>
          </a:p>
        </p:txBody>
      </p:sp>
      <p:graphicFrame>
        <p:nvGraphicFramePr>
          <p:cNvPr id="7" name="Table 6"/>
          <p:cNvGraphicFramePr>
            <a:graphicFrameLocks noGrp="1"/>
          </p:cNvGraphicFramePr>
          <p:nvPr>
            <p:extLst>
              <p:ext uri="{D42A27DB-BD31-4B8C-83A1-F6EECF244321}">
                <p14:modId xmlns:p14="http://schemas.microsoft.com/office/powerpoint/2010/main" val="4099203262"/>
              </p:ext>
            </p:extLst>
          </p:nvPr>
        </p:nvGraphicFramePr>
        <p:xfrm>
          <a:off x="382592" y="614251"/>
          <a:ext cx="8509888" cy="5059680"/>
        </p:xfrm>
        <a:graphic>
          <a:graphicData uri="http://schemas.openxmlformats.org/drawingml/2006/table">
            <a:tbl>
              <a:tblPr firstRow="1" bandRow="1">
                <a:tableStyleId>{69C7853C-536D-4A76-A0AE-DD22124D55A5}</a:tableStyleId>
              </a:tblPr>
              <a:tblGrid>
                <a:gridCol w="8509888">
                  <a:extLst>
                    <a:ext uri="{9D8B030D-6E8A-4147-A177-3AD203B41FA5}">
                      <a16:colId xmlns:a16="http://schemas.microsoft.com/office/drawing/2014/main" val="20000"/>
                    </a:ext>
                  </a:extLst>
                </a:gridCol>
              </a:tblGrid>
              <a:tr h="370840">
                <a:tc>
                  <a:txBody>
                    <a:bodyPr/>
                    <a:lstStyle/>
                    <a:p>
                      <a:r>
                        <a:rPr lang="en-GB" sz="1400" dirty="0">
                          <a:solidFill>
                            <a:schemeClr val="tx1"/>
                          </a:solidFill>
                          <a:latin typeface="Arial" panose="020B0604020202020204" pitchFamily="34" charset="0"/>
                          <a:cs typeface="Arial" panose="020B0604020202020204" pitchFamily="34" charset="0"/>
                        </a:rPr>
                        <a:t>Level &amp; Referral Routes  -</a:t>
                      </a:r>
                      <a:r>
                        <a:rPr lang="en-GB" sz="1400" b="1" i="0" u="none" strike="noStrike" kern="1200" baseline="0" dirty="0">
                          <a:solidFill>
                            <a:schemeClr val="tx1"/>
                          </a:solidFill>
                          <a:latin typeface="Arial" panose="020B0604020202020204" pitchFamily="34" charset="0"/>
                          <a:ea typeface="+mn-ea"/>
                          <a:cs typeface="Arial" panose="020B0604020202020204" pitchFamily="34" charset="0"/>
                        </a:rPr>
                        <a:t>Level 3 Intensive</a:t>
                      </a:r>
                    </a:p>
                    <a:p>
                      <a:r>
                        <a:rPr lang="en-GB" sz="1400" b="0" i="0" u="none" strike="noStrike" kern="1200" baseline="0" dirty="0">
                          <a:solidFill>
                            <a:schemeClr val="tx1"/>
                          </a:solidFill>
                          <a:latin typeface="Arial" panose="020B0604020202020204" pitchFamily="34" charset="0"/>
                          <a:ea typeface="+mn-ea"/>
                          <a:cs typeface="Arial" panose="020B0604020202020204" pitchFamily="34" charset="0"/>
                        </a:rPr>
                        <a:t>A multi-disciplinary / agency Team Around the Family (TAF), led by a Lead Practitioner, shares information and co-ordinates intensive services and support to meet the child and family needs. An Early Help Plan / Shared Family Assessment Family is necessary to set out how the family and involved services will work  together to meet the child’s needs. Individual agency internal routes to access intensive supports or Children &amp; Families Request for Support form (RFS) to access Family Solutions.</a:t>
                      </a:r>
                      <a:endParaRPr lang="en-GB" sz="1400" b="0" dirty="0">
                        <a:solidFill>
                          <a:schemeClr val="tx1"/>
                        </a:solidFill>
                        <a:latin typeface="Arial" panose="020B0604020202020204" pitchFamily="34" charset="0"/>
                        <a:cs typeface="Arial" panose="020B0604020202020204" pitchFamily="34" charset="0"/>
                      </a:endParaRPr>
                    </a:p>
                  </a:txBody>
                  <a:tcPr>
                    <a:solidFill>
                      <a:srgbClr val="FFC000"/>
                    </a:solidFill>
                  </a:tcPr>
                </a:tc>
                <a:extLst>
                  <a:ext uri="{0D108BD9-81ED-4DB2-BD59-A6C34878D82A}">
                    <a16:rowId xmlns:a16="http://schemas.microsoft.com/office/drawing/2014/main" val="10000"/>
                  </a:ext>
                </a:extLst>
              </a:tr>
              <a:tr h="370840">
                <a:tc>
                  <a:txBody>
                    <a:bodyPr/>
                    <a:lstStyle/>
                    <a:p>
                      <a:r>
                        <a:rPr lang="en-GB" sz="1400" b="1" dirty="0">
                          <a:latin typeface="Arial" panose="020B0604020202020204" pitchFamily="34" charset="0"/>
                          <a:cs typeface="Arial" panose="020B0604020202020204" pitchFamily="34" charset="0"/>
                        </a:rPr>
                        <a:t>Needs </a:t>
                      </a:r>
                    </a:p>
                    <a:p>
                      <a:r>
                        <a:rPr lang="en-GB" sz="1400" b="0" i="0" u="none" strike="noStrike" kern="1200" baseline="0" dirty="0">
                          <a:solidFill>
                            <a:schemeClr val="dk1"/>
                          </a:solidFill>
                          <a:latin typeface="Arial" panose="020B0604020202020204" pitchFamily="34" charset="0"/>
                          <a:ea typeface="+mn-ea"/>
                          <a:cs typeface="Arial" panose="020B0604020202020204" pitchFamily="34" charset="0"/>
                        </a:rPr>
                        <a:t>Vulnerable children and their families with multiple needs or whose needs are more complex, such as children and families who: have a disability; resulting in complex needs;  Exhibit anti-social or challenging behaviour; suffer neglect or poor family relationships; have poor engagement with key services such as school and health;  are not in education or work long-term</a:t>
                      </a:r>
                      <a:endParaRPr lang="en-GB" sz="1400" b="1" dirty="0">
                        <a:latin typeface="Arial" panose="020B0604020202020204" pitchFamily="34" charset="0"/>
                        <a:cs typeface="Arial" panose="020B0604020202020204" pitchFamily="34" charset="0"/>
                      </a:endParaRPr>
                    </a:p>
                  </a:txBody>
                  <a:tcPr>
                    <a:solidFill>
                      <a:srgbClr val="FFC000"/>
                    </a:solidFill>
                  </a:tcPr>
                </a:tc>
                <a:extLst>
                  <a:ext uri="{0D108BD9-81ED-4DB2-BD59-A6C34878D82A}">
                    <a16:rowId xmlns:a16="http://schemas.microsoft.com/office/drawing/2014/main" val="10001"/>
                  </a:ext>
                </a:extLst>
              </a:tr>
              <a:tr h="370840">
                <a:tc>
                  <a:txBody>
                    <a:bodyPr/>
                    <a:lstStyle/>
                    <a:p>
                      <a:r>
                        <a:rPr lang="en-GB" sz="1400" b="1" dirty="0">
                          <a:latin typeface="Arial" panose="020B0604020202020204" pitchFamily="34" charset="0"/>
                          <a:cs typeface="Arial" panose="020B0604020202020204" pitchFamily="34" charset="0"/>
                        </a:rPr>
                        <a:t>Services (examples)</a:t>
                      </a:r>
                    </a:p>
                    <a:p>
                      <a:r>
                        <a:rPr lang="en-GB" sz="1400" b="0" i="0" u="none" strike="noStrike" kern="1200" baseline="0" dirty="0">
                          <a:solidFill>
                            <a:schemeClr val="dk1"/>
                          </a:solidFill>
                          <a:latin typeface="Arial" panose="020B0604020202020204" pitchFamily="34" charset="0"/>
                          <a:ea typeface="+mn-ea"/>
                          <a:cs typeface="Arial" panose="020B0604020202020204" pitchFamily="34" charset="0"/>
                        </a:rPr>
                        <a:t>Because of the complexity of needs, especially around behaviour and parenting, a multidisciplinary/ agency</a:t>
                      </a:r>
                    </a:p>
                    <a:p>
                      <a:r>
                        <a:rPr lang="en-GB" sz="1400" b="0" i="0" u="none" strike="noStrike" kern="1200" baseline="0" dirty="0">
                          <a:solidFill>
                            <a:schemeClr val="dk1"/>
                          </a:solidFill>
                          <a:latin typeface="Arial" panose="020B0604020202020204" pitchFamily="34" charset="0"/>
                          <a:ea typeface="+mn-ea"/>
                          <a:cs typeface="Arial" panose="020B0604020202020204" pitchFamily="34" charset="0"/>
                        </a:rPr>
                        <a:t>co-ordinated plan developed with the family is needed, coordinated by a Lead Practitioner or family (key) worker. A wide range of services providing additional and intensive intervention might be involved in meeting the family’s needs. Families needing substantial support to care for a disabled child. Services provided on a voluntary basis.</a:t>
                      </a:r>
                      <a:endParaRPr lang="en-GB" sz="1400" b="1" dirty="0">
                        <a:latin typeface="Arial" panose="020B0604020202020204" pitchFamily="34" charset="0"/>
                        <a:cs typeface="Arial" panose="020B0604020202020204" pitchFamily="34" charset="0"/>
                      </a:endParaRPr>
                    </a:p>
                  </a:txBody>
                  <a:tcPr>
                    <a:solidFill>
                      <a:srgbClr val="FFC000"/>
                    </a:solidFill>
                  </a:tcPr>
                </a:tc>
                <a:extLst>
                  <a:ext uri="{0D108BD9-81ED-4DB2-BD59-A6C34878D82A}">
                    <a16:rowId xmlns:a16="http://schemas.microsoft.com/office/drawing/2014/main" val="10002"/>
                  </a:ext>
                </a:extLst>
              </a:tr>
              <a:tr h="370840">
                <a:tc>
                  <a:txBody>
                    <a:bodyPr/>
                    <a:lstStyle/>
                    <a:p>
                      <a:r>
                        <a:rPr lang="en-GB" sz="1400" b="1" dirty="0">
                          <a:latin typeface="Arial" panose="020B0604020202020204" pitchFamily="34" charset="0"/>
                          <a:cs typeface="Arial" panose="020B0604020202020204" pitchFamily="34" charset="0"/>
                        </a:rPr>
                        <a:t>Outcomes </a:t>
                      </a:r>
                    </a:p>
                    <a:p>
                      <a:r>
                        <a:rPr lang="en-GB" sz="1400" b="0" i="0" u="none" strike="noStrike" kern="1200" baseline="0" dirty="0">
                          <a:solidFill>
                            <a:schemeClr val="dk1"/>
                          </a:solidFill>
                          <a:latin typeface="Arial" panose="020B0604020202020204" pitchFamily="34" charset="0"/>
                          <a:ea typeface="+mn-ea"/>
                          <a:cs typeface="Arial" panose="020B0604020202020204" pitchFamily="34" charset="0"/>
                        </a:rPr>
                        <a:t>Vulnerable children and families likely to face impairment to their development and life chances will be</a:t>
                      </a:r>
                    </a:p>
                    <a:p>
                      <a:r>
                        <a:rPr lang="en-GB" sz="1400" b="0" i="0" u="none" strike="noStrike" kern="1200" baseline="0" dirty="0">
                          <a:solidFill>
                            <a:schemeClr val="dk1"/>
                          </a:solidFill>
                          <a:latin typeface="Arial" panose="020B0604020202020204" pitchFamily="34" charset="0"/>
                          <a:ea typeface="+mn-ea"/>
                          <a:cs typeface="Arial" panose="020B0604020202020204" pitchFamily="34" charset="0"/>
                        </a:rPr>
                        <a:t>supported by services to enable them to achieve. Issues will be prevented from escalating into safeguarding concerns requiring statutory intervention.</a:t>
                      </a:r>
                      <a:endParaRPr lang="en-GB" sz="1400" b="0" dirty="0">
                        <a:latin typeface="Arial" panose="020B0604020202020204" pitchFamily="34" charset="0"/>
                        <a:cs typeface="Arial" panose="020B0604020202020204" pitchFamily="34" charset="0"/>
                      </a:endParaRPr>
                    </a:p>
                  </a:txBody>
                  <a:tcPr>
                    <a:solidFill>
                      <a:srgbClr val="FFC000"/>
                    </a:solidFill>
                  </a:tcPr>
                </a:tc>
                <a:extLst>
                  <a:ext uri="{0D108BD9-81ED-4DB2-BD59-A6C34878D82A}">
                    <a16:rowId xmlns:a16="http://schemas.microsoft.com/office/drawing/2014/main" val="10003"/>
                  </a:ext>
                </a:extLst>
              </a:tr>
            </a:tbl>
          </a:graphicData>
        </a:graphic>
      </p:graphicFrame>
    </p:spTree>
    <p:custDataLst>
      <p:tags r:id="rId1"/>
    </p:custDataLst>
    <p:extLst>
      <p:ext uri="{BB962C8B-B14F-4D97-AF65-F5344CB8AC3E}">
        <p14:creationId xmlns:p14="http://schemas.microsoft.com/office/powerpoint/2010/main" val="22159460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A367E95-F77C-4A29-95BF-DE70FEA1F0BA}" type="slidenum">
              <a:rPr lang="en-US" smtClean="0"/>
              <a:pPr>
                <a:defRPr/>
              </a:pPr>
              <a:t>13</a:t>
            </a:fld>
            <a:endParaRPr lang="en-US" dirty="0">
              <a:solidFill>
                <a:schemeClr val="tx1"/>
              </a:solidFill>
            </a:endParaRPr>
          </a:p>
        </p:txBody>
      </p:sp>
      <p:pic>
        <p:nvPicPr>
          <p:cNvPr id="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4076"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683568" y="284455"/>
            <a:ext cx="7416824" cy="830997"/>
          </a:xfrm>
          <a:prstGeom prst="rect">
            <a:avLst/>
          </a:prstGeom>
          <a:noFill/>
        </p:spPr>
        <p:txBody>
          <a:bodyPr wrap="square" rtlCol="0">
            <a:spAutoFit/>
          </a:bodyPr>
          <a:lstStyle/>
          <a:p>
            <a:pPr algn="ctr"/>
            <a:r>
              <a:rPr lang="en-GB" b="1" dirty="0">
                <a:latin typeface="Arial" panose="020B0604020202020204" pitchFamily="34" charset="0"/>
                <a:ea typeface="Tahoma" panose="020B0604030504040204" pitchFamily="34" charset="0"/>
                <a:cs typeface="Arial" panose="020B0604020202020204" pitchFamily="34" charset="0"/>
              </a:rPr>
              <a:t>Effective Support Guidance &amp; Support Windscreen – Level 3 Intensive</a:t>
            </a:r>
          </a:p>
        </p:txBody>
      </p:sp>
      <p:sp>
        <p:nvSpPr>
          <p:cNvPr id="6" name="TextBox 5"/>
          <p:cNvSpPr txBox="1"/>
          <p:nvPr/>
        </p:nvSpPr>
        <p:spPr>
          <a:xfrm>
            <a:off x="755576" y="1901969"/>
            <a:ext cx="7344816" cy="3046988"/>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Indicators:  </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A number of indicators would need to be present with more than one service involved </a:t>
            </a:r>
          </a:p>
          <a:p>
            <a:pPr marL="342900" indent="-34290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Team Around the Family, Early Help Plan/Shared Family Assessment approach required. </a:t>
            </a:r>
          </a:p>
          <a:p>
            <a:endParaRPr lang="en-GB"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Family Solutions can support at this level</a:t>
            </a:r>
            <a:endParaRPr lang="en-GB" sz="3200" dirty="0">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6527043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2EBD475-25D9-4E44-8B7A-0858A8BA786F}" type="slidenum">
              <a:rPr lang="en-US" smtClean="0"/>
              <a:pPr>
                <a:defRPr/>
              </a:pPr>
              <a:t>14</a:t>
            </a:fld>
            <a:endParaRPr lang="en-US" dirty="0">
              <a:solidFill>
                <a:schemeClr val="tx1"/>
              </a:solidFill>
            </a:endParaRPr>
          </a:p>
        </p:txBody>
      </p:sp>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4076"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563717" y="128649"/>
            <a:ext cx="7416824" cy="830997"/>
          </a:xfrm>
          <a:prstGeom prst="rect">
            <a:avLst/>
          </a:prstGeom>
          <a:noFill/>
        </p:spPr>
        <p:txBody>
          <a:bodyPr wrap="square" rtlCol="0">
            <a:spAutoFit/>
          </a:bodyPr>
          <a:lstStyle/>
          <a:p>
            <a:pPr algn="ctr"/>
            <a:r>
              <a:rPr lang="en-GB" b="1" dirty="0">
                <a:latin typeface="Arial" panose="020B0604020202020204" pitchFamily="34" charset="0"/>
                <a:ea typeface="Tahoma" panose="020B0604030504040204" pitchFamily="34" charset="0"/>
                <a:cs typeface="Arial" panose="020B0604020202020204" pitchFamily="34" charset="0"/>
              </a:rPr>
              <a:t>Effective Support Guidance &amp; Support Windscreen – Level 4 Specialist </a:t>
            </a:r>
          </a:p>
        </p:txBody>
      </p:sp>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608" y="975746"/>
            <a:ext cx="7794808" cy="5376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1196528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37E6C245-C323-433E-9A8C-0E626F23F479}" type="slidenum">
              <a:rPr lang="en-US" smtClean="0"/>
              <a:pPr>
                <a:defRPr/>
              </a:pPr>
              <a:t>15</a:t>
            </a:fld>
            <a:endParaRPr lang="en-US" dirty="0">
              <a:solidFill>
                <a:schemeClr val="tx1"/>
              </a:solidFill>
            </a:endParaRPr>
          </a:p>
        </p:txBody>
      </p:sp>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4076"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657184" y="175752"/>
            <a:ext cx="7416824" cy="523220"/>
          </a:xfrm>
          <a:prstGeom prst="rect">
            <a:avLst/>
          </a:prstGeom>
          <a:noFill/>
        </p:spPr>
        <p:txBody>
          <a:bodyPr wrap="square" rtlCol="0">
            <a:spAutoFit/>
          </a:bodyPr>
          <a:lstStyle/>
          <a:p>
            <a:pPr algn="ctr"/>
            <a:r>
              <a:rPr lang="en-GB" sz="2800" b="1" dirty="0">
                <a:latin typeface="Arial" panose="020B0604020202020204" pitchFamily="34" charset="0"/>
                <a:ea typeface="Tahoma" panose="020B0604030504040204" pitchFamily="34" charset="0"/>
                <a:cs typeface="Arial" panose="020B0604020202020204" pitchFamily="34" charset="0"/>
              </a:rPr>
              <a:t>Level 4 -  Specialist </a:t>
            </a:r>
          </a:p>
        </p:txBody>
      </p:sp>
      <p:graphicFrame>
        <p:nvGraphicFramePr>
          <p:cNvPr id="7" name="Table 6"/>
          <p:cNvGraphicFramePr>
            <a:graphicFrameLocks noGrp="1"/>
          </p:cNvGraphicFramePr>
          <p:nvPr>
            <p:extLst>
              <p:ext uri="{D42A27DB-BD31-4B8C-83A1-F6EECF244321}">
                <p14:modId xmlns:p14="http://schemas.microsoft.com/office/powerpoint/2010/main" val="1527035191"/>
              </p:ext>
            </p:extLst>
          </p:nvPr>
        </p:nvGraphicFramePr>
        <p:xfrm>
          <a:off x="539552" y="698972"/>
          <a:ext cx="7776864" cy="5212080"/>
        </p:xfrm>
        <a:graphic>
          <a:graphicData uri="http://schemas.openxmlformats.org/drawingml/2006/table">
            <a:tbl>
              <a:tblPr firstRow="1" bandRow="1">
                <a:tableStyleId>{69C7853C-536D-4A76-A0AE-DD22124D55A5}</a:tableStyleId>
              </a:tblPr>
              <a:tblGrid>
                <a:gridCol w="7776864">
                  <a:extLst>
                    <a:ext uri="{9D8B030D-6E8A-4147-A177-3AD203B41FA5}">
                      <a16:colId xmlns:a16="http://schemas.microsoft.com/office/drawing/2014/main" val="20000"/>
                    </a:ext>
                  </a:extLst>
                </a:gridCol>
              </a:tblGrid>
              <a:tr h="370840">
                <a:tc>
                  <a:txBody>
                    <a:bodyPr/>
                    <a:lstStyle/>
                    <a:p>
                      <a:r>
                        <a:rPr lang="en-GB" sz="1600" dirty="0">
                          <a:latin typeface="Arial" panose="020B0604020202020204" pitchFamily="34" charset="0"/>
                          <a:cs typeface="Arial" panose="020B0604020202020204" pitchFamily="34" charset="0"/>
                        </a:rPr>
                        <a:t>Level &amp; Referral Routes   - </a:t>
                      </a:r>
                      <a:r>
                        <a:rPr lang="en-GB" sz="1600" b="1" dirty="0">
                          <a:latin typeface="Arial" panose="020B0604020202020204" pitchFamily="34" charset="0"/>
                          <a:cs typeface="Arial" panose="020B0604020202020204" pitchFamily="34" charset="0"/>
                        </a:rPr>
                        <a:t>Level 4 </a:t>
                      </a:r>
                      <a:r>
                        <a:rPr lang="en-GB" sz="1600" b="1" i="0" u="none" strike="noStrike" kern="1200" baseline="0" dirty="0">
                          <a:solidFill>
                            <a:schemeClr val="lt1"/>
                          </a:solidFill>
                          <a:latin typeface="Arial" panose="020B0604020202020204" pitchFamily="34" charset="0"/>
                          <a:ea typeface="+mn-ea"/>
                          <a:cs typeface="Arial" panose="020B0604020202020204" pitchFamily="34" charset="0"/>
                        </a:rPr>
                        <a:t>Specialist</a:t>
                      </a:r>
                    </a:p>
                    <a:p>
                      <a:r>
                        <a:rPr lang="en-GB" sz="1400" b="1" i="0" u="none" strike="noStrike" kern="1200" baseline="0" dirty="0">
                          <a:solidFill>
                            <a:schemeClr val="lt1"/>
                          </a:solidFill>
                          <a:latin typeface="Arial" panose="020B0604020202020204" pitchFamily="34" charset="0"/>
                          <a:ea typeface="+mn-ea"/>
                          <a:cs typeface="Arial" panose="020B0604020202020204" pitchFamily="34" charset="0"/>
                        </a:rPr>
                        <a:t>Children`s Social Care, Child Protection Care Proceedings, Youth Treatment Orders/ Custody Hospital in- patient; Children &amp; Families Request for Support  (RFS); Statutory notifications to Youth Offending Service; Statutory health assessments</a:t>
                      </a:r>
                    </a:p>
                    <a:p>
                      <a:endParaRPr lang="en-GB" sz="1600" b="1" dirty="0">
                        <a:latin typeface="Arial" panose="020B0604020202020204" pitchFamily="34" charset="0"/>
                        <a:cs typeface="Arial" panose="020B0604020202020204" pitchFamily="34" charset="0"/>
                      </a:endParaRPr>
                    </a:p>
                  </a:txBody>
                  <a:tcPr>
                    <a:solidFill>
                      <a:srgbClr val="FF0000"/>
                    </a:solidFill>
                  </a:tcPr>
                </a:tc>
                <a:extLst>
                  <a:ext uri="{0D108BD9-81ED-4DB2-BD59-A6C34878D82A}">
                    <a16:rowId xmlns:a16="http://schemas.microsoft.com/office/drawing/2014/main" val="10000"/>
                  </a:ext>
                </a:extLst>
              </a:tr>
              <a:tr h="1322620">
                <a:tc>
                  <a:txBody>
                    <a:bodyPr/>
                    <a:lstStyle/>
                    <a:p>
                      <a:r>
                        <a:rPr lang="en-GB" sz="1600" b="1" dirty="0">
                          <a:solidFill>
                            <a:schemeClr val="bg1"/>
                          </a:solidFill>
                          <a:latin typeface="Arial" panose="020B0604020202020204" pitchFamily="34" charset="0"/>
                          <a:cs typeface="Arial" panose="020B0604020202020204" pitchFamily="34" charset="0"/>
                        </a:rPr>
                        <a:t>Needs </a:t>
                      </a:r>
                    </a:p>
                    <a:p>
                      <a:r>
                        <a:rPr lang="en-GB" sz="1400" b="1" i="0" u="none" strike="noStrike" kern="1200" baseline="0" dirty="0">
                          <a:solidFill>
                            <a:schemeClr val="bg1"/>
                          </a:solidFill>
                          <a:latin typeface="Arial" panose="020B0604020202020204" pitchFamily="34" charset="0"/>
                          <a:ea typeface="+mn-ea"/>
                          <a:cs typeface="Arial" panose="020B0604020202020204" pitchFamily="34" charset="0"/>
                        </a:rPr>
                        <a:t>Children and young people who have suffered or are likely to suffer significant harm as a result of abuse or neglect; Children with significant impairment of function/learning and/or life limiting illness; Children whose parents and wider family are unable to care for them; Families involved in crime/misuse of drugs at a significant level; Families with significant mental or physical health needs</a:t>
                      </a:r>
                    </a:p>
                    <a:p>
                      <a:endParaRPr lang="en-GB" sz="1400" b="1" dirty="0">
                        <a:solidFill>
                          <a:schemeClr val="bg1"/>
                        </a:solidFill>
                        <a:latin typeface="Arial" panose="020B0604020202020204" pitchFamily="34" charset="0"/>
                        <a:cs typeface="Arial" panose="020B0604020202020204" pitchFamily="34" charset="0"/>
                      </a:endParaRPr>
                    </a:p>
                  </a:txBody>
                  <a:tcPr>
                    <a:solidFill>
                      <a:srgbClr val="FF0000"/>
                    </a:solidFill>
                  </a:tcPr>
                </a:tc>
                <a:extLst>
                  <a:ext uri="{0D108BD9-81ED-4DB2-BD59-A6C34878D82A}">
                    <a16:rowId xmlns:a16="http://schemas.microsoft.com/office/drawing/2014/main" val="10001"/>
                  </a:ext>
                </a:extLst>
              </a:tr>
              <a:tr h="370840">
                <a:tc>
                  <a:txBody>
                    <a:bodyPr/>
                    <a:lstStyle/>
                    <a:p>
                      <a:r>
                        <a:rPr lang="en-GB" sz="1600" b="1" dirty="0">
                          <a:solidFill>
                            <a:schemeClr val="bg1"/>
                          </a:solidFill>
                          <a:latin typeface="Arial" panose="020B0604020202020204" pitchFamily="34" charset="0"/>
                          <a:cs typeface="Arial" panose="020B0604020202020204" pitchFamily="34" charset="0"/>
                        </a:rPr>
                        <a:t>Services (examples)</a:t>
                      </a:r>
                    </a:p>
                    <a:p>
                      <a:r>
                        <a:rPr lang="en-GB" sz="1400" b="1" i="0" u="none" strike="noStrike" kern="1200" baseline="0" dirty="0">
                          <a:solidFill>
                            <a:schemeClr val="bg1"/>
                          </a:solidFill>
                          <a:latin typeface="Arial" panose="020B0604020202020204" pitchFamily="34" charset="0"/>
                          <a:ea typeface="+mn-ea"/>
                          <a:cs typeface="Arial" panose="020B0604020202020204" pitchFamily="34" charset="0"/>
                        </a:rPr>
                        <a:t>Children’s Social Care; Youth Offending Service; Criminal Justice system; Emotional Wellbeing and Mental Health Service; In patient and continuing health care; Fostering and residential care ; Health care for children with life limiting illness; Services for children with profound and enduring disability</a:t>
                      </a:r>
                    </a:p>
                    <a:p>
                      <a:endParaRPr lang="en-GB" sz="1400" b="1" dirty="0">
                        <a:solidFill>
                          <a:schemeClr val="bg1"/>
                        </a:solidFill>
                        <a:latin typeface="Arial" panose="020B0604020202020204" pitchFamily="34" charset="0"/>
                        <a:cs typeface="Arial" panose="020B0604020202020204" pitchFamily="34" charset="0"/>
                      </a:endParaRPr>
                    </a:p>
                  </a:txBody>
                  <a:tcPr>
                    <a:solidFill>
                      <a:srgbClr val="FF0000"/>
                    </a:solidFill>
                  </a:tcPr>
                </a:tc>
                <a:extLst>
                  <a:ext uri="{0D108BD9-81ED-4DB2-BD59-A6C34878D82A}">
                    <a16:rowId xmlns:a16="http://schemas.microsoft.com/office/drawing/2014/main" val="10002"/>
                  </a:ext>
                </a:extLst>
              </a:tr>
              <a:tr h="370840">
                <a:tc>
                  <a:txBody>
                    <a:bodyPr/>
                    <a:lstStyle/>
                    <a:p>
                      <a:r>
                        <a:rPr lang="en-GB" sz="1600" b="1" dirty="0">
                          <a:solidFill>
                            <a:schemeClr val="bg1"/>
                          </a:solidFill>
                          <a:latin typeface="Arial" panose="020B0604020202020204" pitchFamily="34" charset="0"/>
                          <a:cs typeface="Arial" panose="020B0604020202020204" pitchFamily="34" charset="0"/>
                        </a:rPr>
                        <a:t>Outcomes </a:t>
                      </a:r>
                    </a:p>
                    <a:p>
                      <a:r>
                        <a:rPr lang="en-GB" sz="1400" b="1" i="0" u="none" strike="noStrike" kern="1200" baseline="0" dirty="0">
                          <a:solidFill>
                            <a:schemeClr val="bg1"/>
                          </a:solidFill>
                          <a:latin typeface="Arial" panose="020B0604020202020204" pitchFamily="34" charset="0"/>
                          <a:ea typeface="+mn-ea"/>
                          <a:cs typeface="Arial" panose="020B0604020202020204" pitchFamily="34" charset="0"/>
                        </a:rPr>
                        <a:t>Children and /or family members are likely to suffer significant harm/ removal from home/ serious and lasting impairment without the intervention of specialist services, sometimes in a statutory role. </a:t>
                      </a:r>
                      <a:endParaRPr lang="en-GB" sz="1600" dirty="0">
                        <a:solidFill>
                          <a:schemeClr val="bg1"/>
                        </a:solidFill>
                        <a:latin typeface="Arial" panose="020B0604020202020204" pitchFamily="34" charset="0"/>
                        <a:cs typeface="Arial" panose="020B0604020202020204" pitchFamily="34" charset="0"/>
                      </a:endParaRPr>
                    </a:p>
                  </a:txBody>
                  <a:tcPr>
                    <a:solidFill>
                      <a:srgbClr val="FF0000"/>
                    </a:solidFill>
                  </a:tcPr>
                </a:tc>
                <a:extLst>
                  <a:ext uri="{0D108BD9-81ED-4DB2-BD59-A6C34878D82A}">
                    <a16:rowId xmlns:a16="http://schemas.microsoft.com/office/drawing/2014/main" val="10003"/>
                  </a:ext>
                </a:extLst>
              </a:tr>
            </a:tbl>
          </a:graphicData>
        </a:graphic>
      </p:graphicFrame>
    </p:spTree>
    <p:custDataLst>
      <p:tags r:id="rId1"/>
    </p:custDataLst>
    <p:extLst>
      <p:ext uri="{BB962C8B-B14F-4D97-AF65-F5344CB8AC3E}">
        <p14:creationId xmlns:p14="http://schemas.microsoft.com/office/powerpoint/2010/main" val="22159460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2EBD475-25D9-4E44-8B7A-0858A8BA786F}" type="slidenum">
              <a:rPr lang="en-US" smtClean="0"/>
              <a:pPr>
                <a:defRPr/>
              </a:pPr>
              <a:t>16</a:t>
            </a:fld>
            <a:endParaRPr lang="en-US" dirty="0">
              <a:solidFill>
                <a:schemeClr val="tx1"/>
              </a:solidFill>
            </a:endParaRPr>
          </a:p>
        </p:txBody>
      </p:sp>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4076"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563717" y="128649"/>
            <a:ext cx="7416824" cy="830997"/>
          </a:xfrm>
          <a:prstGeom prst="rect">
            <a:avLst/>
          </a:prstGeom>
          <a:noFill/>
        </p:spPr>
        <p:txBody>
          <a:bodyPr wrap="square" rtlCol="0">
            <a:spAutoFit/>
          </a:bodyPr>
          <a:lstStyle/>
          <a:p>
            <a:pPr algn="ctr"/>
            <a:r>
              <a:rPr lang="en-GB" b="1" dirty="0">
                <a:latin typeface="Arial" panose="020B0604020202020204" pitchFamily="34" charset="0"/>
                <a:ea typeface="Tahoma" panose="020B0604030504040204" pitchFamily="34" charset="0"/>
                <a:cs typeface="Arial" panose="020B0604020202020204" pitchFamily="34" charset="0"/>
              </a:rPr>
              <a:t>Effective Support Guidance &amp; Support Windscreen – Level 4 Specialist </a:t>
            </a:r>
          </a:p>
        </p:txBody>
      </p:sp>
      <p:sp>
        <p:nvSpPr>
          <p:cNvPr id="3" name="TextBox 2"/>
          <p:cNvSpPr txBox="1"/>
          <p:nvPr/>
        </p:nvSpPr>
        <p:spPr>
          <a:xfrm>
            <a:off x="971599" y="1434256"/>
            <a:ext cx="6992475" cy="4154984"/>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Indicator(s):</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Children and young people whose needs are complex and enduring and cross many domains. </a:t>
            </a:r>
          </a:p>
          <a:p>
            <a:pPr marL="342900" indent="-34290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More than one service is normally involved, with a co-ordinated multi-agency approach and a Lead Practitioner, commonly in a non-statutory role. </a:t>
            </a:r>
          </a:p>
          <a:p>
            <a:pPr marL="342900" indent="-34290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At times statutory intervention may be required</a:t>
            </a:r>
          </a:p>
        </p:txBody>
      </p:sp>
    </p:spTree>
    <p:custDataLst>
      <p:tags r:id="rId1"/>
    </p:custDataLst>
    <p:extLst>
      <p:ext uri="{BB962C8B-B14F-4D97-AF65-F5344CB8AC3E}">
        <p14:creationId xmlns:p14="http://schemas.microsoft.com/office/powerpoint/2010/main" val="28044514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normAutofit/>
          </a:bodyPr>
          <a:lstStyle/>
          <a:p>
            <a:r>
              <a:rPr lang="en-GB" altLang="en-US" sz="3600" b="1" dirty="0">
                <a:latin typeface="Arial" panose="020B0604020202020204" pitchFamily="34" charset="0"/>
                <a:cs typeface="Arial" panose="020B0604020202020204" pitchFamily="34" charset="0"/>
              </a:rPr>
              <a:t>Activity </a:t>
            </a:r>
          </a:p>
        </p:txBody>
      </p:sp>
      <p:sp>
        <p:nvSpPr>
          <p:cNvPr id="26627" name="Content Placeholder 2"/>
          <p:cNvSpPr>
            <a:spLocks noGrp="1"/>
          </p:cNvSpPr>
          <p:nvPr>
            <p:ph idx="1"/>
          </p:nvPr>
        </p:nvSpPr>
        <p:spPr/>
        <p:txBody>
          <a:bodyPr>
            <a:normAutofit fontScale="92500" lnSpcReduction="10000"/>
          </a:bodyPr>
          <a:lstStyle/>
          <a:p>
            <a:pPr>
              <a:defRPr/>
            </a:pPr>
            <a:r>
              <a:rPr lang="en-GB" altLang="en-US" dirty="0">
                <a:latin typeface="Arial" panose="020B0604020202020204" pitchFamily="34" charset="0"/>
                <a:cs typeface="Arial" panose="020B0604020202020204" pitchFamily="34" charset="0"/>
              </a:rPr>
              <a:t>Using the level descriptors from the Effective Support Document, look at the case study  and decide at what level they are best placed.</a:t>
            </a:r>
          </a:p>
          <a:p>
            <a:pPr marL="0" indent="0">
              <a:buFont typeface="Arial" charset="0"/>
              <a:buNone/>
              <a:defRPr/>
            </a:pPr>
            <a:endParaRPr lang="en-GB" altLang="en-US" dirty="0">
              <a:latin typeface="Arial" panose="020B0604020202020204" pitchFamily="34" charset="0"/>
              <a:cs typeface="Arial" panose="020B0604020202020204" pitchFamily="34" charset="0"/>
            </a:endParaRPr>
          </a:p>
          <a:p>
            <a:pPr>
              <a:defRPr/>
            </a:pPr>
            <a:r>
              <a:rPr lang="en-GB" altLang="en-US" dirty="0">
                <a:latin typeface="Arial" panose="020B0604020202020204" pitchFamily="34" charset="0"/>
                <a:cs typeface="Arial" panose="020B0604020202020204" pitchFamily="34" charset="0"/>
              </a:rPr>
              <a:t>Discuss in your groups:</a:t>
            </a:r>
          </a:p>
          <a:p>
            <a:pPr lvl="1">
              <a:defRPr/>
            </a:pPr>
            <a:r>
              <a:rPr lang="en-GB" altLang="en-US" dirty="0">
                <a:latin typeface="Arial" panose="020B0604020202020204" pitchFamily="34" charset="0"/>
                <a:cs typeface="Arial" panose="020B0604020202020204" pitchFamily="34" charset="0"/>
              </a:rPr>
              <a:t>What discussions do you need to have and with who?</a:t>
            </a:r>
          </a:p>
          <a:p>
            <a:pPr lvl="1">
              <a:defRPr/>
            </a:pPr>
            <a:r>
              <a:rPr lang="en-GB" altLang="en-US" dirty="0">
                <a:latin typeface="Arial" panose="020B0604020202020204" pitchFamily="34" charset="0"/>
                <a:cs typeface="Arial" panose="020B0604020202020204" pitchFamily="34" charset="0"/>
              </a:rPr>
              <a:t>What level of service do you think the family need </a:t>
            </a:r>
          </a:p>
          <a:p>
            <a:pPr lvl="1">
              <a:defRPr/>
            </a:pPr>
            <a:r>
              <a:rPr lang="en-GB" altLang="en-US" dirty="0">
                <a:latin typeface="Arial" panose="020B0604020202020204" pitchFamily="34" charset="0"/>
                <a:cs typeface="Arial" panose="020B0604020202020204" pitchFamily="34" charset="0"/>
              </a:rPr>
              <a:t>Why you think they are at this level?</a:t>
            </a:r>
          </a:p>
        </p:txBody>
      </p:sp>
      <p:sp>
        <p:nvSpPr>
          <p:cNvPr id="4" name="Slide Number Placeholder 3"/>
          <p:cNvSpPr>
            <a:spLocks noGrp="1"/>
          </p:cNvSpPr>
          <p:nvPr>
            <p:ph type="sldNum" sz="quarter" idx="12"/>
          </p:nvPr>
        </p:nvSpPr>
        <p:spPr/>
        <p:txBody>
          <a:bodyPr/>
          <a:lstStyle/>
          <a:p>
            <a:pPr>
              <a:defRPr/>
            </a:pPr>
            <a:fld id="{21EBC0DC-F7B7-419A-A634-419FFE1822B9}" type="slidenum">
              <a:rPr lang="en-US" smtClean="0"/>
              <a:pPr>
                <a:defRPr/>
              </a:pPr>
              <a:t>17</a:t>
            </a:fld>
            <a:endParaRPr lang="en-US" dirty="0">
              <a:solidFill>
                <a:schemeClr val="tx1"/>
              </a:solidFill>
            </a:endParaRPr>
          </a:p>
        </p:txBody>
      </p:sp>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4076"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031484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9869346E-AA40-4AEA-AEC6-92B260C469A1}" type="slidenum">
              <a:rPr lang="en-US" smtClean="0"/>
              <a:pPr>
                <a:defRPr/>
              </a:pPr>
              <a:t>2</a:t>
            </a:fld>
            <a:endParaRPr lang="en-US" dirty="0">
              <a:solidFill>
                <a:schemeClr val="tx1"/>
              </a:solidFill>
            </a:endParaRPr>
          </a:p>
        </p:txBody>
      </p:sp>
      <p:sp>
        <p:nvSpPr>
          <p:cNvPr id="4" name="TextBox 3"/>
          <p:cNvSpPr txBox="1"/>
          <p:nvPr/>
        </p:nvSpPr>
        <p:spPr>
          <a:xfrm>
            <a:off x="899592" y="1749009"/>
            <a:ext cx="7632848" cy="4154984"/>
          </a:xfrm>
          <a:prstGeom prst="rect">
            <a:avLst/>
          </a:prstGeom>
          <a:noFill/>
        </p:spPr>
        <p:txBody>
          <a:bodyPr wrap="square" rtlCol="0">
            <a:spAutoFit/>
          </a:bodyPr>
          <a:lstStyle/>
          <a:p>
            <a:pPr marL="342900" indent="-342900">
              <a:buFont typeface="Arial" panose="020B0604020202020204" pitchFamily="34" charset="0"/>
              <a:buChar char="•"/>
            </a:pPr>
            <a:r>
              <a:rPr lang="en-GB" sz="2200" dirty="0">
                <a:latin typeface="Arial" panose="020B0604020202020204" pitchFamily="34" charset="0"/>
                <a:cs typeface="Arial" panose="020B0604020202020204" pitchFamily="34" charset="0"/>
              </a:rPr>
              <a:t>This guidance is for everyone who works with children and young people and their families in Essex.  </a:t>
            </a:r>
          </a:p>
          <a:p>
            <a:pPr marL="342900" indent="-34290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200" i="1" dirty="0">
                <a:latin typeface="Arial" panose="020B0604020202020204" pitchFamily="34" charset="0"/>
                <a:cs typeface="Arial" panose="020B0604020202020204" pitchFamily="34" charset="0"/>
              </a:rPr>
              <a:t>“In Essex we all believe that every child should have the opportunity to reach their full potential and that children are best supported to grow and achieve within their own families. </a:t>
            </a:r>
          </a:p>
          <a:p>
            <a:pPr marL="342900" indent="-342900">
              <a:buFont typeface="Arial" panose="020B0604020202020204" pitchFamily="34" charset="0"/>
              <a:buChar char="•"/>
            </a:pPr>
            <a:endParaRPr lang="en-GB" sz="2200" i="1"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200" i="1" dirty="0">
                <a:latin typeface="Arial" panose="020B0604020202020204" pitchFamily="34" charset="0"/>
                <a:cs typeface="Arial" panose="020B0604020202020204" pitchFamily="34" charset="0"/>
              </a:rPr>
              <a:t>By working together, we will develop flexible services which are responsive to children’s and families’ needs and provide the right level of intervention at the right time.”</a:t>
            </a:r>
          </a:p>
        </p:txBody>
      </p:sp>
      <p:sp>
        <p:nvSpPr>
          <p:cNvPr id="3" name="TextBox 2"/>
          <p:cNvSpPr txBox="1"/>
          <p:nvPr/>
        </p:nvSpPr>
        <p:spPr>
          <a:xfrm>
            <a:off x="395536" y="332656"/>
            <a:ext cx="8352928" cy="1200329"/>
          </a:xfrm>
          <a:prstGeom prst="rect">
            <a:avLst/>
          </a:prstGeom>
          <a:noFill/>
        </p:spPr>
        <p:txBody>
          <a:bodyPr wrap="square" rtlCol="0">
            <a:spAutoFit/>
          </a:bodyPr>
          <a:lstStyle/>
          <a:p>
            <a:pPr algn="ctr"/>
            <a:r>
              <a:rPr lang="en-GB" sz="3600" b="1" dirty="0">
                <a:latin typeface="Arial" panose="020B0604020202020204" pitchFamily="34" charset="0"/>
                <a:ea typeface="Tahoma" panose="020B0604030504040204" pitchFamily="34" charset="0"/>
                <a:cs typeface="Arial" panose="020B0604020202020204" pitchFamily="34" charset="0"/>
              </a:rPr>
              <a:t>Effective Support for Children &amp; Families in Essex (Guidance) </a:t>
            </a:r>
          </a:p>
        </p:txBody>
      </p:sp>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4076"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221658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9869346E-AA40-4AEA-AEC6-92B260C469A1}" type="slidenum">
              <a:rPr lang="en-US" smtClean="0"/>
              <a:pPr>
                <a:defRPr/>
              </a:pPr>
              <a:t>3</a:t>
            </a:fld>
            <a:endParaRPr lang="en-US" dirty="0">
              <a:solidFill>
                <a:schemeClr val="tx1"/>
              </a:solidFill>
            </a:endParaRPr>
          </a:p>
        </p:txBody>
      </p:sp>
      <p:sp>
        <p:nvSpPr>
          <p:cNvPr id="4" name="TextBox 3"/>
          <p:cNvSpPr txBox="1"/>
          <p:nvPr/>
        </p:nvSpPr>
        <p:spPr>
          <a:xfrm>
            <a:off x="866456" y="1340768"/>
            <a:ext cx="7632848" cy="5109091"/>
          </a:xfrm>
          <a:prstGeom prst="rect">
            <a:avLst/>
          </a:prstGeom>
          <a:noFill/>
        </p:spPr>
        <p:txBody>
          <a:bodyPr wrap="square" rtlCol="0">
            <a:spAutoFit/>
          </a:bodyPr>
          <a:lstStyle/>
          <a:p>
            <a:r>
              <a:rPr lang="en-GB" sz="2200" dirty="0">
                <a:latin typeface="Arial" panose="020B0604020202020204" pitchFamily="34" charset="0"/>
                <a:cs typeface="Arial" panose="020B0604020202020204" pitchFamily="34" charset="0"/>
              </a:rPr>
              <a:t>  </a:t>
            </a:r>
          </a:p>
          <a:p>
            <a:pPr marL="561922" indent="-457200">
              <a:buFont typeface="Arial" panose="020B0604020202020204" pitchFamily="34" charset="0"/>
              <a:buChar char="•"/>
              <a:defRPr/>
            </a:pPr>
            <a:r>
              <a:rPr lang="en-GB" sz="2000" dirty="0">
                <a:latin typeface="Arial" panose="020B0604020202020204" pitchFamily="34" charset="0"/>
                <a:cs typeface="Arial" panose="020B0604020202020204" pitchFamily="34" charset="0"/>
              </a:rPr>
              <a:t>It is about the way we can all work together, share information and put the child and their family at the centre, providing effective support to help them solve problems and find solutions at an early stage to prevent problems escalating</a:t>
            </a:r>
          </a:p>
          <a:p>
            <a:pPr marL="561922" indent="-457200">
              <a:buFont typeface="Arial" panose="020B0604020202020204" pitchFamily="34" charset="0"/>
              <a:buChar char="•"/>
              <a:defRPr/>
            </a:pPr>
            <a:endParaRPr lang="en-GB" sz="2000" dirty="0">
              <a:latin typeface="Arial" panose="020B0604020202020204" pitchFamily="34" charset="0"/>
              <a:cs typeface="Arial" panose="020B0604020202020204" pitchFamily="34" charset="0"/>
            </a:endParaRPr>
          </a:p>
          <a:p>
            <a:pPr marL="561922" indent="-457200">
              <a:buFont typeface="Arial" panose="020B0604020202020204" pitchFamily="34" charset="0"/>
              <a:buChar char="•"/>
              <a:defRPr/>
            </a:pPr>
            <a:r>
              <a:rPr lang="en-US" sz="2000" dirty="0">
                <a:latin typeface="Arial" panose="020B0604020202020204" pitchFamily="34" charset="0"/>
                <a:cs typeface="Arial" panose="020B0604020202020204" pitchFamily="34" charset="0"/>
              </a:rPr>
              <a:t>There may be times when the needs of the family are such that intensive or specialist statutory intervention is required </a:t>
            </a:r>
          </a:p>
          <a:p>
            <a:pPr marL="561922" indent="-457200">
              <a:buFont typeface="Arial" panose="020B0604020202020204" pitchFamily="34" charset="0"/>
              <a:buChar char="•"/>
              <a:defRPr/>
            </a:pPr>
            <a:endParaRPr lang="en-US" sz="2000" dirty="0">
              <a:latin typeface="Arial" panose="020B0604020202020204" pitchFamily="34" charset="0"/>
              <a:cs typeface="Arial" panose="020B0604020202020204" pitchFamily="34" charset="0"/>
            </a:endParaRPr>
          </a:p>
          <a:p>
            <a:pPr marL="561922" indent="-457200">
              <a:buFont typeface="Arial" panose="020B0604020202020204" pitchFamily="34" charset="0"/>
              <a:buChar char="•"/>
              <a:defRPr/>
            </a:pPr>
            <a:r>
              <a:rPr lang="en-US" sz="2000" dirty="0">
                <a:solidFill>
                  <a:srgbClr val="000000"/>
                </a:solidFill>
                <a:latin typeface="Arial" panose="020B0604020202020204" pitchFamily="34" charset="0"/>
                <a:cs typeface="Arial" panose="020B0604020202020204" pitchFamily="34" charset="0"/>
              </a:rPr>
              <a:t>The aim is always to both build resilience in children and families and the capacity to overcome their own difficulties, for the remainder of their lives. </a:t>
            </a:r>
          </a:p>
          <a:p>
            <a:pPr marL="561922" indent="-457200">
              <a:buFont typeface="Arial" panose="020B0604020202020204" pitchFamily="34" charset="0"/>
              <a:buChar char="•"/>
              <a:defRPr/>
            </a:pPr>
            <a:endParaRPr lang="en-US" sz="2000" dirty="0">
              <a:solidFill>
                <a:srgbClr val="000000"/>
              </a:solidFill>
              <a:latin typeface="Arial" panose="020B0604020202020204" pitchFamily="34" charset="0"/>
              <a:cs typeface="Arial" panose="020B0604020202020204" pitchFamily="34" charset="0"/>
            </a:endParaRPr>
          </a:p>
          <a:p>
            <a:pPr marL="561922" indent="-457200">
              <a:buFont typeface="Arial" panose="020B0604020202020204" pitchFamily="34" charset="0"/>
              <a:buChar char="•"/>
              <a:defRPr/>
            </a:pPr>
            <a:r>
              <a:rPr lang="en-GB" sz="2000" dirty="0">
                <a:latin typeface="Arial" panose="020B0604020202020204" pitchFamily="34" charset="0"/>
                <a:cs typeface="Arial" panose="020B0604020202020204" pitchFamily="34" charset="0"/>
              </a:rPr>
              <a:t>There are 4 levels Universal, Additional, Intensive and Specialist.  </a:t>
            </a:r>
            <a:endParaRPr lang="en-GB" sz="2000" b="1" dirty="0">
              <a:latin typeface="Arial" panose="020B0604020202020204" pitchFamily="34" charset="0"/>
              <a:ea typeface="Tahoma" panose="020B0604030504040204" pitchFamily="34" charset="0"/>
              <a:cs typeface="Arial" panose="020B0604020202020204" pitchFamily="34" charset="0"/>
            </a:endParaRPr>
          </a:p>
        </p:txBody>
      </p:sp>
      <p:sp>
        <p:nvSpPr>
          <p:cNvPr id="3" name="TextBox 2"/>
          <p:cNvSpPr txBox="1"/>
          <p:nvPr/>
        </p:nvSpPr>
        <p:spPr>
          <a:xfrm>
            <a:off x="395536" y="332656"/>
            <a:ext cx="8352928" cy="1200329"/>
          </a:xfrm>
          <a:prstGeom prst="rect">
            <a:avLst/>
          </a:prstGeom>
          <a:noFill/>
        </p:spPr>
        <p:txBody>
          <a:bodyPr wrap="square" rtlCol="0">
            <a:spAutoFit/>
          </a:bodyPr>
          <a:lstStyle/>
          <a:p>
            <a:pPr algn="ctr"/>
            <a:r>
              <a:rPr lang="en-GB" sz="3600" b="1" dirty="0">
                <a:latin typeface="Arial" panose="020B0604020202020204" pitchFamily="34" charset="0"/>
                <a:ea typeface="Tahoma" panose="020B0604030504040204" pitchFamily="34" charset="0"/>
                <a:cs typeface="Arial" panose="020B0604020202020204" pitchFamily="34" charset="0"/>
              </a:rPr>
              <a:t>Effective Support for Children &amp; Families in Essex </a:t>
            </a:r>
          </a:p>
        </p:txBody>
      </p:sp>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4076"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418574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100" y="349250"/>
            <a:ext cx="8882063" cy="6381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864135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37E6C245-C323-433E-9A8C-0E626F23F479}" type="slidenum">
              <a:rPr lang="en-US" smtClean="0"/>
              <a:pPr>
                <a:defRPr/>
              </a:pPr>
              <a:t>5</a:t>
            </a:fld>
            <a:endParaRPr lang="en-US" dirty="0">
              <a:solidFill>
                <a:schemeClr val="tx1"/>
              </a:solidFill>
            </a:endParaRPr>
          </a:p>
        </p:txBody>
      </p:sp>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4076"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657184" y="188640"/>
            <a:ext cx="7416824" cy="954107"/>
          </a:xfrm>
          <a:prstGeom prst="rect">
            <a:avLst/>
          </a:prstGeom>
          <a:noFill/>
        </p:spPr>
        <p:txBody>
          <a:bodyPr wrap="square" rtlCol="0">
            <a:spAutoFit/>
          </a:bodyPr>
          <a:lstStyle/>
          <a:p>
            <a:pPr algn="ctr"/>
            <a:r>
              <a:rPr lang="en-GB" sz="2800" b="1" dirty="0">
                <a:latin typeface="Arial" panose="020B0604020202020204" pitchFamily="34" charset="0"/>
                <a:ea typeface="Tahoma" panose="020B0604030504040204" pitchFamily="34" charset="0"/>
                <a:cs typeface="Arial" panose="020B0604020202020204" pitchFamily="34" charset="0"/>
              </a:rPr>
              <a:t>Effective Support Guidance &amp; Support Windscreen – Level 1 Universal</a:t>
            </a: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536" y="1142747"/>
            <a:ext cx="8568952" cy="37505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837763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37E6C245-C323-433E-9A8C-0E626F23F479}" type="slidenum">
              <a:rPr lang="en-US" smtClean="0"/>
              <a:pPr>
                <a:defRPr/>
              </a:pPr>
              <a:t>6</a:t>
            </a:fld>
            <a:endParaRPr lang="en-US" dirty="0">
              <a:solidFill>
                <a:schemeClr val="tx1"/>
              </a:solidFill>
            </a:endParaRPr>
          </a:p>
        </p:txBody>
      </p:sp>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4076"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657184" y="188640"/>
            <a:ext cx="7416824" cy="954107"/>
          </a:xfrm>
          <a:prstGeom prst="rect">
            <a:avLst/>
          </a:prstGeom>
          <a:noFill/>
        </p:spPr>
        <p:txBody>
          <a:bodyPr wrap="square" rtlCol="0">
            <a:spAutoFit/>
          </a:bodyPr>
          <a:lstStyle/>
          <a:p>
            <a:pPr algn="ctr"/>
            <a:r>
              <a:rPr lang="en-GB" sz="2800" b="1" dirty="0">
                <a:latin typeface="Arial" panose="020B0604020202020204" pitchFamily="34" charset="0"/>
                <a:ea typeface="Tahoma" panose="020B0604030504040204" pitchFamily="34" charset="0"/>
                <a:cs typeface="Arial" panose="020B0604020202020204" pitchFamily="34" charset="0"/>
              </a:rPr>
              <a:t>Effective Support Guidance &amp; Support Windscreen – Level 1 Universal</a:t>
            </a:r>
          </a:p>
        </p:txBody>
      </p:sp>
      <p:graphicFrame>
        <p:nvGraphicFramePr>
          <p:cNvPr id="7" name="Table 6"/>
          <p:cNvGraphicFramePr>
            <a:graphicFrameLocks noGrp="1"/>
          </p:cNvGraphicFramePr>
          <p:nvPr>
            <p:extLst>
              <p:ext uri="{D42A27DB-BD31-4B8C-83A1-F6EECF244321}">
                <p14:modId xmlns:p14="http://schemas.microsoft.com/office/powerpoint/2010/main" val="1008475737"/>
              </p:ext>
            </p:extLst>
          </p:nvPr>
        </p:nvGraphicFramePr>
        <p:xfrm>
          <a:off x="539552" y="1397000"/>
          <a:ext cx="8136904" cy="4211320"/>
        </p:xfrm>
        <a:graphic>
          <a:graphicData uri="http://schemas.openxmlformats.org/drawingml/2006/table">
            <a:tbl>
              <a:tblPr firstRow="1" bandRow="1">
                <a:tableStyleId>{69C7853C-536D-4A76-A0AE-DD22124D55A5}</a:tableStyleId>
              </a:tblPr>
              <a:tblGrid>
                <a:gridCol w="8136904">
                  <a:extLst>
                    <a:ext uri="{9D8B030D-6E8A-4147-A177-3AD203B41FA5}">
                      <a16:colId xmlns:a16="http://schemas.microsoft.com/office/drawing/2014/main" val="20000"/>
                    </a:ext>
                  </a:extLst>
                </a:gridCol>
              </a:tblGrid>
              <a:tr h="370840">
                <a:tc>
                  <a:txBody>
                    <a:bodyPr/>
                    <a:lstStyle/>
                    <a:p>
                      <a:r>
                        <a:rPr lang="en-GB" dirty="0">
                          <a:latin typeface="Arial" panose="020B0604020202020204" pitchFamily="34" charset="0"/>
                          <a:cs typeface="Arial" panose="020B0604020202020204" pitchFamily="34" charset="0"/>
                        </a:rPr>
                        <a:t>Level &amp; Referral Routes  - Universal open access to provision </a:t>
                      </a:r>
                    </a:p>
                  </a:txBody>
                  <a:tcPr>
                    <a:solidFill>
                      <a:srgbClr val="009900"/>
                    </a:solidFill>
                  </a:tcPr>
                </a:tc>
                <a:extLst>
                  <a:ext uri="{0D108BD9-81ED-4DB2-BD59-A6C34878D82A}">
                    <a16:rowId xmlns:a16="http://schemas.microsoft.com/office/drawing/2014/main" val="10000"/>
                  </a:ext>
                </a:extLst>
              </a:tr>
              <a:tr h="370840">
                <a:tc>
                  <a:txBody>
                    <a:bodyPr/>
                    <a:lstStyle/>
                    <a:p>
                      <a:r>
                        <a:rPr lang="en-GB" b="1" u="sng" dirty="0">
                          <a:solidFill>
                            <a:schemeClr val="bg1"/>
                          </a:solidFill>
                          <a:latin typeface="Arial" panose="020B0604020202020204" pitchFamily="34" charset="0"/>
                          <a:cs typeface="Arial" panose="020B0604020202020204" pitchFamily="34" charset="0"/>
                        </a:rPr>
                        <a:t>Needs </a:t>
                      </a:r>
                    </a:p>
                    <a:p>
                      <a:r>
                        <a:rPr lang="en-GB" sz="1800" b="1" u="none" strike="noStrike" kern="1200" baseline="0" dirty="0">
                          <a:solidFill>
                            <a:schemeClr val="bg1"/>
                          </a:solidFill>
                          <a:latin typeface="Arial" panose="020B0604020202020204" pitchFamily="34" charset="0"/>
                          <a:cs typeface="Arial" panose="020B0604020202020204" pitchFamily="34" charset="0"/>
                        </a:rPr>
                        <a:t>All children and families who live in the area have core needs</a:t>
                      </a:r>
                    </a:p>
                    <a:p>
                      <a:r>
                        <a:rPr lang="en-GB" sz="1800" b="1" u="none" strike="noStrike" kern="1200" baseline="0" dirty="0">
                          <a:solidFill>
                            <a:schemeClr val="bg1"/>
                          </a:solidFill>
                          <a:latin typeface="Arial" panose="020B0604020202020204" pitchFamily="34" charset="0"/>
                          <a:cs typeface="Arial" panose="020B0604020202020204" pitchFamily="34" charset="0"/>
                        </a:rPr>
                        <a:t>such as parenting, health and education.</a:t>
                      </a:r>
                    </a:p>
                    <a:p>
                      <a:endParaRPr lang="en-GB" b="1" dirty="0">
                        <a:solidFill>
                          <a:schemeClr val="bg1"/>
                        </a:solidFill>
                        <a:latin typeface="Arial" panose="020B0604020202020204" pitchFamily="34" charset="0"/>
                        <a:cs typeface="Arial" panose="020B0604020202020204" pitchFamily="34" charset="0"/>
                      </a:endParaRPr>
                    </a:p>
                  </a:txBody>
                  <a:tcPr>
                    <a:solidFill>
                      <a:srgbClr val="009900"/>
                    </a:solidFill>
                  </a:tcPr>
                </a:tc>
                <a:extLst>
                  <a:ext uri="{0D108BD9-81ED-4DB2-BD59-A6C34878D82A}">
                    <a16:rowId xmlns:a16="http://schemas.microsoft.com/office/drawing/2014/main" val="10001"/>
                  </a:ext>
                </a:extLst>
              </a:tr>
              <a:tr h="370840">
                <a:tc>
                  <a:txBody>
                    <a:bodyPr/>
                    <a:lstStyle/>
                    <a:p>
                      <a:r>
                        <a:rPr lang="en-GB" b="1" u="sng" dirty="0">
                          <a:solidFill>
                            <a:schemeClr val="bg1"/>
                          </a:solidFill>
                          <a:latin typeface="Arial" panose="020B0604020202020204" pitchFamily="34" charset="0"/>
                          <a:cs typeface="Arial" panose="020B0604020202020204" pitchFamily="34" charset="0"/>
                        </a:rPr>
                        <a:t>Services (examples)</a:t>
                      </a:r>
                    </a:p>
                    <a:p>
                      <a:r>
                        <a:rPr lang="en-GB" sz="1800" b="1" u="none" strike="noStrike" kern="1200" baseline="0" dirty="0">
                          <a:solidFill>
                            <a:schemeClr val="bg1"/>
                          </a:solidFill>
                          <a:latin typeface="Arial" panose="020B0604020202020204" pitchFamily="34" charset="0"/>
                          <a:cs typeface="Arial" panose="020B0604020202020204" pitchFamily="34" charset="0"/>
                        </a:rPr>
                        <a:t>Early years, education, primary health care, maternity services,</a:t>
                      </a:r>
                    </a:p>
                    <a:p>
                      <a:r>
                        <a:rPr lang="en-GB" sz="1800" b="1" u="none" strike="noStrike" kern="1200" baseline="0" dirty="0">
                          <a:solidFill>
                            <a:schemeClr val="bg1"/>
                          </a:solidFill>
                          <a:latin typeface="Arial" panose="020B0604020202020204" pitchFamily="34" charset="0"/>
                          <a:cs typeface="Arial" panose="020B0604020202020204" pitchFamily="34" charset="0"/>
                        </a:rPr>
                        <a:t>housing, community health care, youth centres, leisure services. Children are supported by their family and in universal services to meet all of their needs</a:t>
                      </a:r>
                    </a:p>
                    <a:p>
                      <a:endParaRPr lang="en-GB" b="1" dirty="0">
                        <a:solidFill>
                          <a:schemeClr val="bg1"/>
                        </a:solidFill>
                        <a:latin typeface="Arial" panose="020B0604020202020204" pitchFamily="34" charset="0"/>
                        <a:cs typeface="Arial" panose="020B0604020202020204" pitchFamily="34" charset="0"/>
                      </a:endParaRPr>
                    </a:p>
                  </a:txBody>
                  <a:tcPr>
                    <a:solidFill>
                      <a:srgbClr val="009900"/>
                    </a:solidFill>
                  </a:tcPr>
                </a:tc>
                <a:extLst>
                  <a:ext uri="{0D108BD9-81ED-4DB2-BD59-A6C34878D82A}">
                    <a16:rowId xmlns:a16="http://schemas.microsoft.com/office/drawing/2014/main" val="10002"/>
                  </a:ext>
                </a:extLst>
              </a:tr>
              <a:tr h="370840">
                <a:tc>
                  <a:txBody>
                    <a:bodyPr/>
                    <a:lstStyle/>
                    <a:p>
                      <a:r>
                        <a:rPr lang="en-GB" b="1" u="sng" dirty="0">
                          <a:solidFill>
                            <a:schemeClr val="bg1"/>
                          </a:solidFill>
                          <a:latin typeface="Arial" panose="020B0604020202020204" pitchFamily="34" charset="0"/>
                          <a:cs typeface="Arial" panose="020B0604020202020204" pitchFamily="34" charset="0"/>
                        </a:rPr>
                        <a:t>Outcomes </a:t>
                      </a:r>
                    </a:p>
                    <a:p>
                      <a:r>
                        <a:rPr lang="en-GB" sz="1800" b="1" u="none" strike="noStrike" kern="1200" baseline="0" dirty="0">
                          <a:solidFill>
                            <a:schemeClr val="bg1"/>
                          </a:solidFill>
                          <a:latin typeface="Arial" panose="020B0604020202020204" pitchFamily="34" charset="0"/>
                          <a:cs typeface="Arial" panose="020B0604020202020204" pitchFamily="34" charset="0"/>
                        </a:rPr>
                        <a:t>Children and young people make good progress in most areas of development</a:t>
                      </a:r>
                      <a:endParaRPr lang="en-GB" b="1" dirty="0">
                        <a:solidFill>
                          <a:schemeClr val="bg1"/>
                        </a:solidFill>
                        <a:latin typeface="Arial" panose="020B0604020202020204" pitchFamily="34" charset="0"/>
                        <a:cs typeface="Arial" panose="020B0604020202020204" pitchFamily="34" charset="0"/>
                      </a:endParaRPr>
                    </a:p>
                  </a:txBody>
                  <a:tcPr>
                    <a:solidFill>
                      <a:srgbClr val="009900"/>
                    </a:solidFill>
                  </a:tcPr>
                </a:tc>
                <a:extLst>
                  <a:ext uri="{0D108BD9-81ED-4DB2-BD59-A6C34878D82A}">
                    <a16:rowId xmlns:a16="http://schemas.microsoft.com/office/drawing/2014/main" val="10003"/>
                  </a:ext>
                </a:extLst>
              </a:tr>
            </a:tbl>
          </a:graphicData>
        </a:graphic>
      </p:graphicFrame>
    </p:spTree>
    <p:custDataLst>
      <p:tags r:id="rId1"/>
    </p:custDataLst>
    <p:extLst>
      <p:ext uri="{BB962C8B-B14F-4D97-AF65-F5344CB8AC3E}">
        <p14:creationId xmlns:p14="http://schemas.microsoft.com/office/powerpoint/2010/main" val="1360741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37E6C245-C323-433E-9A8C-0E626F23F479}" type="slidenum">
              <a:rPr lang="en-US" smtClean="0"/>
              <a:pPr>
                <a:defRPr/>
              </a:pPr>
              <a:t>7</a:t>
            </a:fld>
            <a:endParaRPr lang="en-US" dirty="0">
              <a:solidFill>
                <a:schemeClr val="tx1"/>
              </a:solidFill>
            </a:endParaRPr>
          </a:p>
        </p:txBody>
      </p:sp>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4076"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657184" y="188640"/>
            <a:ext cx="7416824" cy="954107"/>
          </a:xfrm>
          <a:prstGeom prst="rect">
            <a:avLst/>
          </a:prstGeom>
          <a:noFill/>
        </p:spPr>
        <p:txBody>
          <a:bodyPr wrap="square" rtlCol="0">
            <a:spAutoFit/>
          </a:bodyPr>
          <a:lstStyle/>
          <a:p>
            <a:pPr algn="ctr"/>
            <a:r>
              <a:rPr lang="en-GB" sz="2800" b="1" dirty="0">
                <a:latin typeface="Arial" panose="020B0604020202020204" pitchFamily="34" charset="0"/>
                <a:ea typeface="Tahoma" panose="020B0604030504040204" pitchFamily="34" charset="0"/>
                <a:cs typeface="Arial" panose="020B0604020202020204" pitchFamily="34" charset="0"/>
              </a:rPr>
              <a:t>Effective Support Guidance &amp; Support Windscreen – Level 1 Universal</a:t>
            </a:r>
          </a:p>
        </p:txBody>
      </p:sp>
      <p:sp>
        <p:nvSpPr>
          <p:cNvPr id="3" name="Rectangle 2"/>
          <p:cNvSpPr/>
          <p:nvPr/>
        </p:nvSpPr>
        <p:spPr>
          <a:xfrm>
            <a:off x="323528" y="1772816"/>
            <a:ext cx="8424936" cy="2308324"/>
          </a:xfrm>
          <a:prstGeom prst="rect">
            <a:avLst/>
          </a:prstGeom>
        </p:spPr>
        <p:txBody>
          <a:bodyPr wrap="square">
            <a:spAutoFit/>
          </a:bodyPr>
          <a:lstStyle/>
          <a:p>
            <a:r>
              <a:rPr lang="en-GB" sz="1800" b="1" dirty="0">
                <a:latin typeface="Arial" panose="020B0604020202020204" pitchFamily="34" charset="0"/>
                <a:cs typeface="Arial" panose="020B0604020202020204" pitchFamily="34" charset="0"/>
              </a:rPr>
              <a:t>Indicator: </a:t>
            </a:r>
          </a:p>
          <a:p>
            <a:pPr marL="285750" indent="-285750">
              <a:buFont typeface="Arial" panose="020B0604020202020204" pitchFamily="34" charset="0"/>
              <a:buChar char="•"/>
            </a:pPr>
            <a:r>
              <a:rPr lang="en-GB" sz="1800" dirty="0">
                <a:latin typeface="Arial" panose="020B0604020202020204" pitchFamily="34" charset="0"/>
                <a:cs typeface="Arial" panose="020B0604020202020204" pitchFamily="34" charset="0"/>
              </a:rPr>
              <a:t>Children and young people who make good overall progress in most areas of development </a:t>
            </a:r>
          </a:p>
          <a:p>
            <a:pPr marL="285750" indent="-285750">
              <a:buFont typeface="Arial" panose="020B0604020202020204" pitchFamily="34" charset="0"/>
              <a:buChar char="•"/>
            </a:pPr>
            <a:endParaRPr lang="en-GB" sz="1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800" dirty="0">
                <a:latin typeface="Arial" panose="020B0604020202020204" pitchFamily="34" charset="0"/>
                <a:cs typeface="Arial" panose="020B0604020202020204" pitchFamily="34" charset="0"/>
              </a:rPr>
              <a:t>Receive appropriate universal services, such as health care and education. </a:t>
            </a:r>
          </a:p>
          <a:p>
            <a:pPr marL="285750" indent="-285750">
              <a:buFont typeface="Arial" panose="020B0604020202020204" pitchFamily="34" charset="0"/>
              <a:buChar char="•"/>
            </a:pPr>
            <a:endParaRPr lang="en-GB" sz="1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800" dirty="0">
                <a:latin typeface="Arial" panose="020B0604020202020204" pitchFamily="34" charset="0"/>
                <a:cs typeface="Arial" panose="020B0604020202020204" pitchFamily="34" charset="0"/>
              </a:rPr>
              <a:t>They may also use leisure and play facilities, housing or voluntary sector services.</a:t>
            </a:r>
          </a:p>
        </p:txBody>
      </p:sp>
    </p:spTree>
    <p:custDataLst>
      <p:tags r:id="rId1"/>
    </p:custDataLst>
    <p:extLst>
      <p:ext uri="{BB962C8B-B14F-4D97-AF65-F5344CB8AC3E}">
        <p14:creationId xmlns:p14="http://schemas.microsoft.com/office/powerpoint/2010/main" val="2502044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8424" y="6093296"/>
            <a:ext cx="666845" cy="6638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683568" y="116632"/>
            <a:ext cx="7416824" cy="954107"/>
          </a:xfrm>
          <a:prstGeom prst="rect">
            <a:avLst/>
          </a:prstGeom>
          <a:noFill/>
        </p:spPr>
        <p:txBody>
          <a:bodyPr wrap="square" rtlCol="0">
            <a:spAutoFit/>
          </a:bodyPr>
          <a:lstStyle/>
          <a:p>
            <a:pPr algn="ctr"/>
            <a:r>
              <a:rPr lang="en-GB" sz="2800" b="1" dirty="0">
                <a:latin typeface="Arial" panose="020B0604020202020204" pitchFamily="34" charset="0"/>
                <a:ea typeface="Tahoma" panose="020B0604030504040204" pitchFamily="34" charset="0"/>
                <a:cs typeface="Arial" panose="020B0604020202020204" pitchFamily="34" charset="0"/>
              </a:rPr>
              <a:t>Effective Support Guidance &amp; Support Windscreen – Level 2  Additional</a:t>
            </a:r>
          </a:p>
        </p:txBody>
      </p:sp>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2905" y="1726086"/>
            <a:ext cx="7704856" cy="509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5536" y="2221403"/>
            <a:ext cx="7704856" cy="42023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4150097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37E6C245-C323-433E-9A8C-0E626F23F479}" type="slidenum">
              <a:rPr lang="en-US" smtClean="0"/>
              <a:pPr>
                <a:defRPr/>
              </a:pPr>
              <a:t>9</a:t>
            </a:fld>
            <a:endParaRPr lang="en-US" dirty="0">
              <a:solidFill>
                <a:schemeClr val="tx1"/>
              </a:solidFill>
            </a:endParaRPr>
          </a:p>
        </p:txBody>
      </p:sp>
      <p:sp>
        <p:nvSpPr>
          <p:cNvPr id="2" name="TextBox 1"/>
          <p:cNvSpPr txBox="1"/>
          <p:nvPr/>
        </p:nvSpPr>
        <p:spPr>
          <a:xfrm>
            <a:off x="657184" y="188640"/>
            <a:ext cx="7416824" cy="523220"/>
          </a:xfrm>
          <a:prstGeom prst="rect">
            <a:avLst/>
          </a:prstGeom>
          <a:noFill/>
        </p:spPr>
        <p:txBody>
          <a:bodyPr wrap="square" rtlCol="0">
            <a:spAutoFit/>
          </a:bodyPr>
          <a:lstStyle/>
          <a:p>
            <a:pPr algn="ctr"/>
            <a:r>
              <a:rPr lang="en-GB" sz="2800" b="1" dirty="0">
                <a:latin typeface="Arial" panose="020B0604020202020204" pitchFamily="34" charset="0"/>
                <a:ea typeface="Tahoma" panose="020B0604030504040204" pitchFamily="34" charset="0"/>
                <a:cs typeface="Arial" panose="020B0604020202020204" pitchFamily="34" charset="0"/>
              </a:rPr>
              <a:t>Level 2 Additional </a:t>
            </a:r>
          </a:p>
        </p:txBody>
      </p:sp>
      <p:graphicFrame>
        <p:nvGraphicFramePr>
          <p:cNvPr id="7" name="Table 6"/>
          <p:cNvGraphicFramePr>
            <a:graphicFrameLocks noGrp="1"/>
          </p:cNvGraphicFramePr>
          <p:nvPr>
            <p:extLst>
              <p:ext uri="{D42A27DB-BD31-4B8C-83A1-F6EECF244321}">
                <p14:modId xmlns:p14="http://schemas.microsoft.com/office/powerpoint/2010/main" val="1647488580"/>
              </p:ext>
            </p:extLst>
          </p:nvPr>
        </p:nvGraphicFramePr>
        <p:xfrm>
          <a:off x="395536" y="711860"/>
          <a:ext cx="8374801" cy="5486400"/>
        </p:xfrm>
        <a:graphic>
          <a:graphicData uri="http://schemas.openxmlformats.org/drawingml/2006/table">
            <a:tbl>
              <a:tblPr firstRow="1" bandRow="1">
                <a:tableStyleId>{69C7853C-536D-4A76-A0AE-DD22124D55A5}</a:tableStyleId>
              </a:tblPr>
              <a:tblGrid>
                <a:gridCol w="8374801">
                  <a:extLst>
                    <a:ext uri="{9D8B030D-6E8A-4147-A177-3AD203B41FA5}">
                      <a16:colId xmlns:a16="http://schemas.microsoft.com/office/drawing/2014/main" val="20000"/>
                    </a:ext>
                  </a:extLst>
                </a:gridCol>
              </a:tblGrid>
              <a:tr h="370840">
                <a:tc>
                  <a:txBody>
                    <a:bodyPr/>
                    <a:lstStyle/>
                    <a:p>
                      <a:r>
                        <a:rPr lang="en-GB" sz="1600" dirty="0">
                          <a:solidFill>
                            <a:schemeClr val="tx1"/>
                          </a:solidFill>
                          <a:latin typeface="Arial" panose="020B0604020202020204" pitchFamily="34" charset="0"/>
                          <a:cs typeface="Arial" panose="020B0604020202020204" pitchFamily="34" charset="0"/>
                        </a:rPr>
                        <a:t> Level &amp; Referral Routes  -</a:t>
                      </a:r>
                      <a:r>
                        <a:rPr lang="en-GB" sz="1600" b="1" i="0" u="none" strike="noStrike" kern="1200" baseline="0" dirty="0">
                          <a:solidFill>
                            <a:schemeClr val="tx1"/>
                          </a:solidFill>
                          <a:latin typeface="Arial" panose="020B0604020202020204" pitchFamily="34" charset="0"/>
                          <a:ea typeface="+mn-ea"/>
                          <a:cs typeface="Arial" panose="020B0604020202020204" pitchFamily="34" charset="0"/>
                        </a:rPr>
                        <a:t>Additional </a:t>
                      </a:r>
                    </a:p>
                    <a:p>
                      <a:r>
                        <a:rPr lang="en-GB" sz="1600" b="0" i="0" u="none" strike="noStrike" kern="1200" baseline="0" dirty="0">
                          <a:solidFill>
                            <a:schemeClr val="tx1"/>
                          </a:solidFill>
                          <a:latin typeface="Arial" panose="020B0604020202020204" pitchFamily="34" charset="0"/>
                          <a:ea typeface="+mn-ea"/>
                          <a:cs typeface="Arial" panose="020B0604020202020204" pitchFamily="34" charset="0"/>
                        </a:rPr>
                        <a:t>One or more services provide voluntary additional support to meet the child and family needs. This is co-ordinated by a service that knows the child/family best. An Early Help Plan and Team Around the Family meeting is helpful to bring the family and involved services together to share information and agree what would be helpful. Individual agency internal routes to access additional supports or to request external services</a:t>
                      </a:r>
                      <a:endParaRPr lang="en-GB" sz="1600" b="0" dirty="0">
                        <a:solidFill>
                          <a:schemeClr val="tx1"/>
                        </a:solidFill>
                        <a:latin typeface="Arial" panose="020B0604020202020204" pitchFamily="34" charset="0"/>
                        <a:cs typeface="Arial" panose="020B0604020202020204" pitchFamily="34" charset="0"/>
                      </a:endParaRPr>
                    </a:p>
                  </a:txBody>
                  <a:tcPr>
                    <a:solidFill>
                      <a:srgbClr val="FFFF00"/>
                    </a:solidFill>
                  </a:tcPr>
                </a:tc>
                <a:extLst>
                  <a:ext uri="{0D108BD9-81ED-4DB2-BD59-A6C34878D82A}">
                    <a16:rowId xmlns:a16="http://schemas.microsoft.com/office/drawing/2014/main" val="10000"/>
                  </a:ext>
                </a:extLst>
              </a:tr>
              <a:tr h="370840">
                <a:tc>
                  <a:txBody>
                    <a:bodyPr/>
                    <a:lstStyle/>
                    <a:p>
                      <a:r>
                        <a:rPr lang="en-GB" sz="1600" b="1" dirty="0">
                          <a:latin typeface="Arial" panose="020B0604020202020204" pitchFamily="34" charset="0"/>
                          <a:cs typeface="Arial" panose="020B0604020202020204" pitchFamily="34" charset="0"/>
                        </a:rPr>
                        <a:t>Needs </a:t>
                      </a:r>
                    </a:p>
                    <a:p>
                      <a:r>
                        <a:rPr lang="en-GB" sz="1600" b="0" i="0" u="none" strike="noStrike" kern="1200" baseline="0" dirty="0">
                          <a:solidFill>
                            <a:schemeClr val="dk1"/>
                          </a:solidFill>
                          <a:latin typeface="Arial" panose="020B0604020202020204" pitchFamily="34" charset="0"/>
                          <a:ea typeface="+mn-ea"/>
                          <a:cs typeface="Arial" panose="020B0604020202020204" pitchFamily="34" charset="0"/>
                        </a:rPr>
                        <a:t>Children and families with additional needs who would benefit from or who require extra</a:t>
                      </a:r>
                    </a:p>
                    <a:p>
                      <a:r>
                        <a:rPr lang="en-GB" sz="1600" b="0" i="0" u="none" strike="noStrike" kern="1200" baseline="0" dirty="0">
                          <a:solidFill>
                            <a:schemeClr val="dk1"/>
                          </a:solidFill>
                          <a:latin typeface="Arial" panose="020B0604020202020204" pitchFamily="34" charset="0"/>
                          <a:ea typeface="+mn-ea"/>
                          <a:cs typeface="Arial" panose="020B0604020202020204" pitchFamily="34" charset="0"/>
                        </a:rPr>
                        <a:t>help to: Improve education; improve parenting and/or behaviour; meet specific health or emotional needs of the child and/or parent; improve their material situation; respond to a short term crisis such as bereavement; parental separation</a:t>
                      </a:r>
                      <a:endParaRPr lang="en-GB" sz="1600" b="1" dirty="0">
                        <a:latin typeface="Arial" panose="020B0604020202020204" pitchFamily="34" charset="0"/>
                        <a:cs typeface="Arial" panose="020B0604020202020204" pitchFamily="34" charset="0"/>
                      </a:endParaRPr>
                    </a:p>
                  </a:txBody>
                  <a:tcPr>
                    <a:solidFill>
                      <a:srgbClr val="FFFF00"/>
                    </a:solidFill>
                  </a:tcPr>
                </a:tc>
                <a:extLst>
                  <a:ext uri="{0D108BD9-81ED-4DB2-BD59-A6C34878D82A}">
                    <a16:rowId xmlns:a16="http://schemas.microsoft.com/office/drawing/2014/main" val="10001"/>
                  </a:ext>
                </a:extLst>
              </a:tr>
              <a:tr h="370840">
                <a:tc>
                  <a:txBody>
                    <a:bodyPr/>
                    <a:lstStyle/>
                    <a:p>
                      <a:r>
                        <a:rPr lang="en-GB" sz="1600" b="1" dirty="0">
                          <a:latin typeface="Arial" panose="020B0604020202020204" pitchFamily="34" charset="0"/>
                          <a:cs typeface="Arial" panose="020B0604020202020204" pitchFamily="34" charset="0"/>
                        </a:rPr>
                        <a:t>Services (examples)</a:t>
                      </a:r>
                    </a:p>
                    <a:p>
                      <a:r>
                        <a:rPr lang="en-GB" sz="1600" b="0" i="0" u="none" strike="noStrike" kern="1200" baseline="0" dirty="0">
                          <a:solidFill>
                            <a:schemeClr val="dk1"/>
                          </a:solidFill>
                          <a:latin typeface="Arial" panose="020B0604020202020204" pitchFamily="34" charset="0"/>
                          <a:ea typeface="+mn-ea"/>
                          <a:cs typeface="Arial" panose="020B0604020202020204" pitchFamily="34" charset="0"/>
                        </a:rPr>
                        <a:t>Parenting support; commissioned early help services; school holiday and short breaks provision for disabled children; extra health support for family members; behavioural support; housing support; additional learning support; Special Education Needs (SEN)</a:t>
                      </a:r>
                    </a:p>
                    <a:p>
                      <a:r>
                        <a:rPr lang="en-GB" sz="1600" b="0" i="0" u="none" strike="noStrike" kern="1200" baseline="0" dirty="0">
                          <a:solidFill>
                            <a:schemeClr val="dk1"/>
                          </a:solidFill>
                          <a:latin typeface="Arial" panose="020B0604020202020204" pitchFamily="34" charset="0"/>
                          <a:ea typeface="+mn-ea"/>
                          <a:cs typeface="Arial" panose="020B0604020202020204" pitchFamily="34" charset="0"/>
                        </a:rPr>
                        <a:t>Support plan; help to find education and employment; emotional Wellbeing Mental Health Service support to schools; speech and Language therapy; family hubs; targeted youth work; Services provided on a voluntary basis</a:t>
                      </a:r>
                      <a:endParaRPr lang="en-GB" sz="1600" b="1" dirty="0">
                        <a:latin typeface="Arial" panose="020B0604020202020204" pitchFamily="34" charset="0"/>
                        <a:cs typeface="Arial" panose="020B0604020202020204" pitchFamily="34" charset="0"/>
                      </a:endParaRPr>
                    </a:p>
                  </a:txBody>
                  <a:tcPr>
                    <a:solidFill>
                      <a:srgbClr val="FFFF00"/>
                    </a:solidFill>
                  </a:tcPr>
                </a:tc>
                <a:extLst>
                  <a:ext uri="{0D108BD9-81ED-4DB2-BD59-A6C34878D82A}">
                    <a16:rowId xmlns:a16="http://schemas.microsoft.com/office/drawing/2014/main" val="10002"/>
                  </a:ext>
                </a:extLst>
              </a:tr>
              <a:tr h="370840">
                <a:tc>
                  <a:txBody>
                    <a:bodyPr/>
                    <a:lstStyle/>
                    <a:p>
                      <a:r>
                        <a:rPr lang="en-GB" sz="1600" b="1" dirty="0">
                          <a:latin typeface="Arial" panose="020B0604020202020204" pitchFamily="34" charset="0"/>
                          <a:cs typeface="Arial" panose="020B0604020202020204" pitchFamily="34" charset="0"/>
                        </a:rPr>
                        <a:t>Outcomes </a:t>
                      </a:r>
                    </a:p>
                    <a:p>
                      <a:r>
                        <a:rPr lang="en-GB" sz="1600" b="0" i="0" u="none" strike="noStrike" kern="1200" baseline="0" dirty="0">
                          <a:solidFill>
                            <a:schemeClr val="dk1"/>
                          </a:solidFill>
                          <a:latin typeface="Arial" panose="020B0604020202020204" pitchFamily="34" charset="0"/>
                          <a:ea typeface="+mn-ea"/>
                          <a:cs typeface="Arial" panose="020B0604020202020204" pitchFamily="34" charset="0"/>
                        </a:rPr>
                        <a:t>The life chances of children and families are improved by offering early life and </a:t>
                      </a:r>
                    </a:p>
                    <a:p>
                      <a:r>
                        <a:rPr lang="en-GB" sz="1600" b="0" i="0" u="none" strike="noStrike" kern="1200" baseline="0" dirty="0">
                          <a:solidFill>
                            <a:schemeClr val="dk1"/>
                          </a:solidFill>
                          <a:latin typeface="Arial" panose="020B0604020202020204" pitchFamily="34" charset="0"/>
                          <a:ea typeface="+mn-ea"/>
                          <a:cs typeface="Arial" panose="020B0604020202020204" pitchFamily="34" charset="0"/>
                        </a:rPr>
                        <a:t>early help additional support.</a:t>
                      </a:r>
                      <a:endParaRPr lang="en-GB" sz="1600" b="1" dirty="0">
                        <a:latin typeface="Arial" panose="020B0604020202020204" pitchFamily="34" charset="0"/>
                        <a:cs typeface="Arial" panose="020B0604020202020204" pitchFamily="34" charset="0"/>
                      </a:endParaRPr>
                    </a:p>
                  </a:txBody>
                  <a:tcPr>
                    <a:solidFill>
                      <a:srgbClr val="FFFF00"/>
                    </a:solidFill>
                  </a:tcPr>
                </a:tc>
                <a:extLst>
                  <a:ext uri="{0D108BD9-81ED-4DB2-BD59-A6C34878D82A}">
                    <a16:rowId xmlns:a16="http://schemas.microsoft.com/office/drawing/2014/main" val="10003"/>
                  </a:ext>
                </a:extLst>
              </a:tr>
            </a:tbl>
          </a:graphicData>
        </a:graphic>
      </p:graphicFrame>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53408" y="5877272"/>
            <a:ext cx="883845" cy="879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21594608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0.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8.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9.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4025</TotalTime>
  <Words>2612</Words>
  <Application>Microsoft Office PowerPoint</Application>
  <PresentationFormat>On-screen Show (4:3)</PresentationFormat>
  <Paragraphs>356</Paragraphs>
  <Slides>17</Slides>
  <Notes>17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MS PGothic</vt:lpstr>
      <vt:lpstr>MS PGothic</vt:lpstr>
      <vt:lpstr>Arial</vt:lpstr>
      <vt:lpstr>Calibri</vt:lpstr>
      <vt:lpstr>Courier New</vt:lpstr>
      <vt:lpstr>Symbol</vt:lpstr>
      <vt:lpstr>Tahoma</vt:lpstr>
      <vt:lpstr>Times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Activity </vt:lpstr>
    </vt:vector>
  </TitlesOfParts>
  <Company>Essex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Help</dc:title>
  <dc:creator>Peter.Everett</dc:creator>
  <cp:lastModifiedBy>Alison Duguid, Lead for Pre-Birth - 19</cp:lastModifiedBy>
  <cp:revision>251</cp:revision>
  <cp:lastPrinted>2016-08-08T09:00:31Z</cp:lastPrinted>
  <dcterms:created xsi:type="dcterms:W3CDTF">2016-03-22T14:34:36Z</dcterms:created>
  <dcterms:modified xsi:type="dcterms:W3CDTF">2018-10-24T10:45:17Z</dcterms:modified>
</cp:coreProperties>
</file>